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2"/>
  </p:notesMasterIdLst>
  <p:sldIdLst>
    <p:sldId id="256" r:id="rId2"/>
    <p:sldId id="273" r:id="rId3"/>
    <p:sldId id="272" r:id="rId4"/>
    <p:sldId id="268" r:id="rId5"/>
    <p:sldId id="292" r:id="rId6"/>
    <p:sldId id="270" r:id="rId7"/>
    <p:sldId id="282" r:id="rId8"/>
    <p:sldId id="280" r:id="rId9"/>
    <p:sldId id="281" r:id="rId10"/>
    <p:sldId id="259" r:id="rId11"/>
    <p:sldId id="258" r:id="rId12"/>
    <p:sldId id="274" r:id="rId13"/>
    <p:sldId id="275" r:id="rId14"/>
    <p:sldId id="276" r:id="rId15"/>
    <p:sldId id="277" r:id="rId16"/>
    <p:sldId id="278" r:id="rId17"/>
    <p:sldId id="284" r:id="rId18"/>
    <p:sldId id="285" r:id="rId19"/>
    <p:sldId id="286" r:id="rId20"/>
    <p:sldId id="291" r:id="rId21"/>
    <p:sldId id="293" r:id="rId22"/>
    <p:sldId id="294" r:id="rId23"/>
    <p:sldId id="295" r:id="rId24"/>
    <p:sldId id="265" r:id="rId25"/>
    <p:sldId id="260" r:id="rId26"/>
    <p:sldId id="287" r:id="rId27"/>
    <p:sldId id="289" r:id="rId28"/>
    <p:sldId id="290" r:id="rId29"/>
    <p:sldId id="263" r:id="rId30"/>
    <p:sldId id="264" r:id="rId31"/>
    <p:sldId id="267" r:id="rId32"/>
    <p:sldId id="262" r:id="rId33"/>
    <p:sldId id="296" r:id="rId34"/>
    <p:sldId id="279" r:id="rId35"/>
    <p:sldId id="297" r:id="rId36"/>
    <p:sldId id="298" r:id="rId37"/>
    <p:sldId id="299" r:id="rId38"/>
    <p:sldId id="300" r:id="rId39"/>
    <p:sldId id="301" r:id="rId40"/>
    <p:sldId id="30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6C766D-783F-415B-A60B-44241BF1A7EA}" type="datetimeFigureOut">
              <a:rPr lang="en-CA" smtClean="0"/>
              <a:t>30/10/2012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031748-1026-4231-8F4B-F9B15CF7ED29}" type="slidenum">
              <a:rPr lang="en-CA" smtClean="0"/>
              <a:t>‹#›</a:t>
            </a:fld>
            <a:endParaRPr lang="en-CA"/>
          </a:p>
        </p:txBody>
      </p:sp>
    </p:spTree>
    <p:extLst>
      <p:ext uri="{BB962C8B-B14F-4D97-AF65-F5344CB8AC3E}">
        <p14:creationId xmlns:p14="http://schemas.microsoft.com/office/powerpoint/2010/main" val="2110781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http://www.chemistryexplained.com/Pl-Pr/Polymers-Natural.html#b –Information</a:t>
            </a:r>
          </a:p>
          <a:p>
            <a:endParaRPr lang="en-CA" dirty="0" smtClean="0"/>
          </a:p>
          <a:p>
            <a:r>
              <a:rPr lang="en-CA" dirty="0" smtClean="0"/>
              <a:t>Photo courtesy of “Clip Art”</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a:t>
            </a:fld>
            <a:endParaRPr lang="en-CA"/>
          </a:p>
        </p:txBody>
      </p:sp>
    </p:spTree>
    <p:extLst>
      <p:ext uri="{BB962C8B-B14F-4D97-AF65-F5344CB8AC3E}">
        <p14:creationId xmlns:p14="http://schemas.microsoft.com/office/powerpoint/2010/main" val="855462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Photo courtesy of “Clip Art”</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11</a:t>
            </a:fld>
            <a:endParaRPr lang="en-CA"/>
          </a:p>
        </p:txBody>
      </p:sp>
    </p:spTree>
    <p:extLst>
      <p:ext uri="{BB962C8B-B14F-4D97-AF65-F5344CB8AC3E}">
        <p14:creationId xmlns:p14="http://schemas.microsoft.com/office/powerpoint/2010/main" val="4012340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http://www.chemistryexplained.com/Pl-Pr/Polymers-Natural.html#b -Information</a:t>
            </a:r>
          </a:p>
          <a:p>
            <a:r>
              <a:rPr lang="en-CA" dirty="0" smtClean="0"/>
              <a:t>http://www.buzzle.com/img/articleImages/391485-51517-5.jpg –Potato Photo</a:t>
            </a:r>
          </a:p>
          <a:p>
            <a:r>
              <a:rPr lang="en-CA" dirty="0" smtClean="0"/>
              <a:t>http://1.bp.blogspot.com/-d9M1JBeo4dI/TbBPQ4WsFXI/AAAAAAAAAFk/SxoMh5QvOhg/s1600/Starch.gif -Diagram</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12</a:t>
            </a:fld>
            <a:endParaRPr lang="en-CA"/>
          </a:p>
        </p:txBody>
      </p:sp>
    </p:spTree>
    <p:extLst>
      <p:ext uri="{BB962C8B-B14F-4D97-AF65-F5344CB8AC3E}">
        <p14:creationId xmlns:p14="http://schemas.microsoft.com/office/powerpoint/2010/main" val="118679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http://www.chemistryexplained.com/Pl-Pr/Polymers-Natural.html#b –Information</a:t>
            </a:r>
          </a:p>
          <a:p>
            <a:r>
              <a:rPr lang="en-CA" dirty="0" smtClean="0"/>
              <a:t>http://hawaii.edu/lyonarboretum/images/education/Plants-and-Me.jpg -Photo</a:t>
            </a:r>
          </a:p>
          <a:p>
            <a:r>
              <a:rPr lang="en-CA" dirty="0" smtClean="0"/>
              <a:t>http://1.bp.blogspot.com/-d9M1JBeo4dI/TbBPQ4WsFXI/AAAAAAAAAFk/SxoMh5QvOhg/s1600/Starch.gif -Diagram</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13</a:t>
            </a:fld>
            <a:endParaRPr lang="en-CA"/>
          </a:p>
        </p:txBody>
      </p:sp>
    </p:spTree>
    <p:extLst>
      <p:ext uri="{BB962C8B-B14F-4D97-AF65-F5344CB8AC3E}">
        <p14:creationId xmlns:p14="http://schemas.microsoft.com/office/powerpoint/2010/main" val="662878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http://www.chemistryexplained.com/Pl-Pr/Polymers-Natural.html#b –Information</a:t>
            </a:r>
          </a:p>
          <a:p>
            <a:r>
              <a:rPr lang="en-CA" dirty="0" smtClean="0"/>
              <a:t>http://www.zmescience.com/wp-content/uploads/2012/04/dna.jpg -Photo</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14</a:t>
            </a:fld>
            <a:endParaRPr lang="en-CA"/>
          </a:p>
        </p:txBody>
      </p:sp>
    </p:spTree>
    <p:extLst>
      <p:ext uri="{BB962C8B-B14F-4D97-AF65-F5344CB8AC3E}">
        <p14:creationId xmlns:p14="http://schemas.microsoft.com/office/powerpoint/2010/main" val="3936674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Photo courtesy of “Clip Art”</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15</a:t>
            </a:fld>
            <a:endParaRPr lang="en-CA"/>
          </a:p>
        </p:txBody>
      </p:sp>
    </p:spTree>
    <p:extLst>
      <p:ext uri="{BB962C8B-B14F-4D97-AF65-F5344CB8AC3E}">
        <p14:creationId xmlns:p14="http://schemas.microsoft.com/office/powerpoint/2010/main" val="24312236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General Chemistry Principles &amp; Modern Applications ISBN: 0-02-394931-7 –Information</a:t>
            </a:r>
          </a:p>
          <a:p>
            <a:endParaRPr lang="en-CA" dirty="0" smtClean="0"/>
          </a:p>
          <a:p>
            <a:r>
              <a:rPr lang="en-CA" dirty="0" smtClean="0"/>
              <a:t>http://cerebralenhancementzone.wikispaces.com/file/view/peptide_bond.png/200318874/peptide_bond.png -Photo</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16</a:t>
            </a:fld>
            <a:endParaRPr lang="en-CA"/>
          </a:p>
        </p:txBody>
      </p:sp>
    </p:spTree>
    <p:extLst>
      <p:ext uri="{BB962C8B-B14F-4D97-AF65-F5344CB8AC3E}">
        <p14:creationId xmlns:p14="http://schemas.microsoft.com/office/powerpoint/2010/main" val="25798341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http://preparatorychemistry.com/Bishop_Book_17_eBook.pdf -Information</a:t>
            </a:r>
          </a:p>
          <a:p>
            <a:endParaRPr lang="en-CA" dirty="0" smtClean="0"/>
          </a:p>
          <a:p>
            <a:r>
              <a:rPr lang="en-CA" dirty="0" smtClean="0"/>
              <a:t>http://guweb2.gonzaga.edu/faculty/cronk/biochem/images/disulfide_bond_formation.gif -Photo</a:t>
            </a:r>
          </a:p>
        </p:txBody>
      </p:sp>
      <p:sp>
        <p:nvSpPr>
          <p:cNvPr id="4" name="Slide Number Placeholder 3"/>
          <p:cNvSpPr>
            <a:spLocks noGrp="1"/>
          </p:cNvSpPr>
          <p:nvPr>
            <p:ph type="sldNum" sz="quarter" idx="10"/>
          </p:nvPr>
        </p:nvSpPr>
        <p:spPr/>
        <p:txBody>
          <a:bodyPr/>
          <a:lstStyle/>
          <a:p>
            <a:fld id="{F9031748-1026-4231-8F4B-F9B15CF7ED29}" type="slidenum">
              <a:rPr lang="en-CA" smtClean="0"/>
              <a:t>17</a:t>
            </a:fld>
            <a:endParaRPr lang="en-CA"/>
          </a:p>
        </p:txBody>
      </p:sp>
    </p:spTree>
    <p:extLst>
      <p:ext uri="{BB962C8B-B14F-4D97-AF65-F5344CB8AC3E}">
        <p14:creationId xmlns:p14="http://schemas.microsoft.com/office/powerpoint/2010/main" val="40750396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u="none" kern="1200" dirty="0" smtClean="0">
                <a:solidFill>
                  <a:schemeClr val="bg1"/>
                </a:solidFill>
                <a:effectLst/>
                <a:latin typeface="+mn-lt"/>
                <a:ea typeface="+mn-ea"/>
                <a:cs typeface="+mn-cs"/>
              </a:rPr>
              <a:t>http://preparatorychemistry.com/Bishop_Book_17_eBook.pdf -Information</a:t>
            </a:r>
          </a:p>
          <a:p>
            <a:endParaRPr lang="en-CA" sz="1200" u="none" kern="1200" dirty="0" smtClean="0">
              <a:solidFill>
                <a:schemeClr val="bg1"/>
              </a:solidFill>
              <a:effectLst/>
              <a:latin typeface="+mn-lt"/>
              <a:ea typeface="+mn-ea"/>
              <a:cs typeface="+mn-cs"/>
            </a:endParaRPr>
          </a:p>
          <a:p>
            <a:r>
              <a:rPr lang="en-CA" u="none" dirty="0" smtClean="0">
                <a:solidFill>
                  <a:schemeClr val="bg1"/>
                </a:solidFill>
              </a:rPr>
              <a:t>http://wiki.chemeddl.org/mediawiki/images/1/16/Chapter_8_page_37-3.jpg -Photo</a:t>
            </a:r>
            <a:endParaRPr lang="en-CA" u="none" dirty="0">
              <a:solidFill>
                <a:schemeClr val="bg1"/>
              </a:solidFill>
            </a:endParaRPr>
          </a:p>
        </p:txBody>
      </p:sp>
      <p:sp>
        <p:nvSpPr>
          <p:cNvPr id="4" name="Slide Number Placeholder 3"/>
          <p:cNvSpPr>
            <a:spLocks noGrp="1"/>
          </p:cNvSpPr>
          <p:nvPr>
            <p:ph type="sldNum" sz="quarter" idx="10"/>
          </p:nvPr>
        </p:nvSpPr>
        <p:spPr/>
        <p:txBody>
          <a:bodyPr/>
          <a:lstStyle/>
          <a:p>
            <a:fld id="{F9031748-1026-4231-8F4B-F9B15CF7ED29}" type="slidenum">
              <a:rPr lang="en-CA" smtClean="0"/>
              <a:t>18</a:t>
            </a:fld>
            <a:endParaRPr lang="en-CA"/>
          </a:p>
        </p:txBody>
      </p:sp>
    </p:spTree>
    <p:extLst>
      <p:ext uri="{BB962C8B-B14F-4D97-AF65-F5344CB8AC3E}">
        <p14:creationId xmlns:p14="http://schemas.microsoft.com/office/powerpoint/2010/main" val="30418562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a:t>
            </a:r>
            <a:r>
              <a:rPr lang="en-CA" dirty="0" smtClean="0"/>
              <a:t>upload.wikimedia.org/wikipedia/commons/thumb/b/b4/Next_Revisit_Glutamic_Acid_Lysine_salt_bridge.png/300px-Next_Revisit_Glutamic_Acid_Lysine_salt_bridge.png -Photo</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19</a:t>
            </a:fld>
            <a:endParaRPr lang="en-CA"/>
          </a:p>
        </p:txBody>
      </p:sp>
    </p:spTree>
    <p:extLst>
      <p:ext uri="{BB962C8B-B14F-4D97-AF65-F5344CB8AC3E}">
        <p14:creationId xmlns:p14="http://schemas.microsoft.com/office/powerpoint/2010/main" val="41621229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http://www.hcc.mnscu.edu/chem/V.27/amino_acid_structure_2.jpg  -Diagram</a:t>
            </a:r>
          </a:p>
          <a:p>
            <a:r>
              <a:rPr lang="en-CA" dirty="0" smtClean="0"/>
              <a:t>http://preparatorychemistry.com/Bishop_Book_17_eBook.pdf -Information</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20</a:t>
            </a:fld>
            <a:endParaRPr lang="en-CA"/>
          </a:p>
        </p:txBody>
      </p:sp>
    </p:spTree>
    <p:extLst>
      <p:ext uri="{BB962C8B-B14F-4D97-AF65-F5344CB8AC3E}">
        <p14:creationId xmlns:p14="http://schemas.microsoft.com/office/powerpoint/2010/main" val="1830851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ISBN 0-02-394931 General Chemistry Principles &amp; Modern Applications Sixth Edition -Information</a:t>
            </a:r>
          </a:p>
          <a:p>
            <a:r>
              <a:rPr lang="en-CA" dirty="0" smtClean="0"/>
              <a:t>http://www.epnoe.eu/polysaccharides/a_natural_polymer -Information</a:t>
            </a:r>
          </a:p>
          <a:p>
            <a:r>
              <a:rPr lang="en-CA" dirty="0" smtClean="0"/>
              <a:t>http://1.bp.blogspot.com/_3VdPladRId0/TP5ZFd0nC8I/AAAAAAAAABw/3SW4fIeLf-s/s1600/CottonMix.jpg -Photo</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3</a:t>
            </a:fld>
            <a:endParaRPr lang="en-CA"/>
          </a:p>
        </p:txBody>
      </p:sp>
    </p:spTree>
    <p:extLst>
      <p:ext uri="{BB962C8B-B14F-4D97-AF65-F5344CB8AC3E}">
        <p14:creationId xmlns:p14="http://schemas.microsoft.com/office/powerpoint/2010/main" val="31935924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http://dwb4.unl.edu/Chem/CHEM869K/CHEM869KLinks/esg-www.mit.edu/esgbio/lm/proteins/aa/aminoacids.gif -Diagram</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21</a:t>
            </a:fld>
            <a:endParaRPr lang="en-CA"/>
          </a:p>
        </p:txBody>
      </p:sp>
    </p:spTree>
    <p:extLst>
      <p:ext uri="{BB962C8B-B14F-4D97-AF65-F5344CB8AC3E}">
        <p14:creationId xmlns:p14="http://schemas.microsoft.com/office/powerpoint/2010/main" val="32703052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http://dwb4.unl.edu/Chem/CHEM869K/CHEM869KLinks/esg-www.mit.edu/esgbio/lm/proteins/aa/aminoacids.gif -Diagram</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22</a:t>
            </a:fld>
            <a:endParaRPr lang="en-CA"/>
          </a:p>
        </p:txBody>
      </p:sp>
    </p:spTree>
    <p:extLst>
      <p:ext uri="{BB962C8B-B14F-4D97-AF65-F5344CB8AC3E}">
        <p14:creationId xmlns:p14="http://schemas.microsoft.com/office/powerpoint/2010/main" val="31250803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http://dwb4.unl.edu/Chem/CHEM869K/CHEM869KLinks/esg-www.mit.edu/esgbio/lm/proteins/aa/aminoacids.gif -Diagram</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23</a:t>
            </a:fld>
            <a:endParaRPr lang="en-CA"/>
          </a:p>
        </p:txBody>
      </p:sp>
    </p:spTree>
    <p:extLst>
      <p:ext uri="{BB962C8B-B14F-4D97-AF65-F5344CB8AC3E}">
        <p14:creationId xmlns:p14="http://schemas.microsoft.com/office/powerpoint/2010/main" val="32664755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http://preparatorychemistry.com/Bishop_Book_17_eBook.pdf -Information</a:t>
            </a:r>
          </a:p>
          <a:p>
            <a:endParaRPr lang="en-CA" dirty="0" smtClean="0"/>
          </a:p>
          <a:p>
            <a:r>
              <a:rPr lang="en-CA" dirty="0" smtClean="0"/>
              <a:t>http://www.ndt-ed.org/EducationResources/CommunityCollege/Materials/Graphics/PolyethyleneChain.jpg -Photo</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24</a:t>
            </a:fld>
            <a:endParaRPr lang="en-CA"/>
          </a:p>
        </p:txBody>
      </p:sp>
    </p:spTree>
    <p:extLst>
      <p:ext uri="{BB962C8B-B14F-4D97-AF65-F5344CB8AC3E}">
        <p14:creationId xmlns:p14="http://schemas.microsoft.com/office/powerpoint/2010/main" val="3142312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http://cornellbiochem.wikispaces.com/file/view/Ethene_polymerization.png/177897061/Ethene_polymerization.png -Diagram</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25</a:t>
            </a:fld>
            <a:endParaRPr lang="en-CA"/>
          </a:p>
        </p:txBody>
      </p:sp>
    </p:spTree>
    <p:extLst>
      <p:ext uri="{BB962C8B-B14F-4D97-AF65-F5344CB8AC3E}">
        <p14:creationId xmlns:p14="http://schemas.microsoft.com/office/powerpoint/2010/main" val="35684775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http://www.ausetute.com.au/polymers.html -Information</a:t>
            </a:r>
          </a:p>
          <a:p>
            <a:endParaRPr lang="en-CA" dirty="0" smtClean="0"/>
          </a:p>
          <a:p>
            <a:r>
              <a:rPr lang="en-CA" dirty="0" smtClean="0"/>
              <a:t>http://upload.wikimedia.org/wikipedia/commons/2/27/Ethene_polymerization.png -Diagram</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26</a:t>
            </a:fld>
            <a:endParaRPr lang="en-CA"/>
          </a:p>
        </p:txBody>
      </p:sp>
    </p:spTree>
    <p:extLst>
      <p:ext uri="{BB962C8B-B14F-4D97-AF65-F5344CB8AC3E}">
        <p14:creationId xmlns:p14="http://schemas.microsoft.com/office/powerpoint/2010/main" val="27428051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http://www.ausetute.com.au/polymers.html -Table</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27</a:t>
            </a:fld>
            <a:endParaRPr lang="en-CA"/>
          </a:p>
        </p:txBody>
      </p:sp>
    </p:spTree>
    <p:extLst>
      <p:ext uri="{BB962C8B-B14F-4D97-AF65-F5344CB8AC3E}">
        <p14:creationId xmlns:p14="http://schemas.microsoft.com/office/powerpoint/2010/main" val="6099200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google.ca/imgres?q=vinyl+polymer+structure&amp;um=1&amp;hl=en&amp;sa=N&amp;qscrl=1&amp;rlz=1T4ADFA_enCA412CA413&amp;biw=1366&amp;bih=612&amp;tbm=isch&amp;tbnid=-1vXwlATDuJzaM:&amp;imgrefurl=http://www.mpcfaculty.net/mark_bishop/addition_polymers.htm&amp;docid=81Y01U7PWSDRbM&amp;imgurl=http://www.mpcfaculty.net/mark_bishop/pvc_formation.jpg&amp;w=372&amp;h=321&amp;ei=vudgUPuwM8-B0AH_rYH4DQ&amp;zoom=1&amp;iact=hc&amp;vpx=415&amp;vpy=152&amp;dur=4266&amp;hovh=209&amp;hovw=242&amp;tx=138&amp;ty=112&amp;sig=102163294003095376708&amp;page=1&amp;tbnh=158&amp;tbnw=183&amp;start=0&amp;ndsp=17&amp;ved=1t:429,r:1,s:0,i:72</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28</a:t>
            </a:fld>
            <a:endParaRPr lang="en-CA"/>
          </a:p>
        </p:txBody>
      </p:sp>
    </p:spTree>
    <p:extLst>
      <p:ext uri="{BB962C8B-B14F-4D97-AF65-F5344CB8AC3E}">
        <p14:creationId xmlns:p14="http://schemas.microsoft.com/office/powerpoint/2010/main" val="24392573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http://www.hcc.mnscu.edu/chem/V.27/amino_acid_structure_2.jpg -Diagram Left</a:t>
            </a:r>
          </a:p>
          <a:p>
            <a:endParaRPr lang="en-CA" dirty="0" smtClean="0"/>
          </a:p>
          <a:p>
            <a:r>
              <a:rPr lang="en-CA" dirty="0" smtClean="0"/>
              <a:t>http://www.4truth.net/uploadedimages/4truth/Figure%203.jpg –Diagram Right</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29</a:t>
            </a:fld>
            <a:endParaRPr lang="en-CA"/>
          </a:p>
        </p:txBody>
      </p:sp>
    </p:spTree>
    <p:extLst>
      <p:ext uri="{BB962C8B-B14F-4D97-AF65-F5344CB8AC3E}">
        <p14:creationId xmlns:p14="http://schemas.microsoft.com/office/powerpoint/2010/main" val="31933661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http://www.reading.ac.uk/scienceoutreach/images/equations/polytable.gif -Diagram</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30</a:t>
            </a:fld>
            <a:endParaRPr lang="en-CA"/>
          </a:p>
        </p:txBody>
      </p:sp>
    </p:spTree>
    <p:extLst>
      <p:ext uri="{BB962C8B-B14F-4D97-AF65-F5344CB8AC3E}">
        <p14:creationId xmlns:p14="http://schemas.microsoft.com/office/powerpoint/2010/main" val="1876394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ISBN 0-02-394931 General Chemistry Principles &amp;</a:t>
            </a:r>
            <a:r>
              <a:rPr lang="en-CA" baseline="0" dirty="0" smtClean="0"/>
              <a:t> Modern Applications Sixth Edition –First Two Definitions</a:t>
            </a:r>
          </a:p>
          <a:p>
            <a:endParaRPr lang="en-CA" baseline="0" dirty="0" smtClean="0"/>
          </a:p>
          <a:p>
            <a:r>
              <a:rPr lang="en-CA" baseline="0" dirty="0" smtClean="0"/>
              <a:t>Second two definitions –Prentice Hall Chemistry, Anthony C. Wilbraham, ISBN 0-13-251210-6 , Pages 747-752</a:t>
            </a:r>
          </a:p>
          <a:p>
            <a:endParaRPr lang="en-CA" baseline="0" dirty="0" smtClean="0"/>
          </a:p>
          <a:p>
            <a:r>
              <a:rPr lang="en-CA" baseline="0" dirty="0" smtClean="0"/>
              <a:t>Last Definition -Prentice Hall Chemistry, Anthony C. Wilbraham, ISBN 0-13-251210-6  -Page 725</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4</a:t>
            </a:fld>
            <a:endParaRPr lang="en-CA"/>
          </a:p>
        </p:txBody>
      </p:sp>
    </p:spTree>
    <p:extLst>
      <p:ext uri="{BB962C8B-B14F-4D97-AF65-F5344CB8AC3E}">
        <p14:creationId xmlns:p14="http://schemas.microsoft.com/office/powerpoint/2010/main" val="7325927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http://www.chemistryexplained.com/Pl-Pr/Polymers-Natural.html#b –First Fact</a:t>
            </a:r>
          </a:p>
          <a:p>
            <a:r>
              <a:rPr lang="en-CA" dirty="0" smtClean="0"/>
              <a:t>Prentice Hall Chemistry, Anthony C. Wilbraham, ISBN 0-13-251210-6 , Pages 747-752 –Second Fact</a:t>
            </a:r>
          </a:p>
          <a:p>
            <a:r>
              <a:rPr lang="en-CA" dirty="0" smtClean="0"/>
              <a:t>http://www.rainforest-alliance.org/kids/species-profiles/rubber-tree –Second Fact</a:t>
            </a:r>
          </a:p>
          <a:p>
            <a:r>
              <a:rPr lang="en-CA" dirty="0" smtClean="0"/>
              <a:t>http://www.kew.org/plants/images/rubber.jpg –Rubber Tree</a:t>
            </a:r>
            <a:r>
              <a:rPr lang="en-CA" baseline="0" dirty="0" smtClean="0"/>
              <a:t> Photo</a:t>
            </a:r>
          </a:p>
          <a:p>
            <a:r>
              <a:rPr lang="en-CA" dirty="0" smtClean="0"/>
              <a:t>http://www.learnnc.org/lp/media/uploads/2008/09/polyisoprene1.png –</a:t>
            </a:r>
            <a:r>
              <a:rPr lang="en-CA" dirty="0" err="1" smtClean="0"/>
              <a:t>Polyisoprene</a:t>
            </a:r>
            <a:r>
              <a:rPr lang="en-CA" dirty="0" smtClean="0"/>
              <a:t> Diagram</a:t>
            </a:r>
          </a:p>
          <a:p>
            <a:endParaRPr lang="en-CA" dirty="0" smtClean="0"/>
          </a:p>
          <a:p>
            <a:endParaRPr lang="en-CA" dirty="0" smtClean="0"/>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31</a:t>
            </a:fld>
            <a:endParaRPr lang="en-CA"/>
          </a:p>
        </p:txBody>
      </p:sp>
    </p:spTree>
    <p:extLst>
      <p:ext uri="{BB962C8B-B14F-4D97-AF65-F5344CB8AC3E}">
        <p14:creationId xmlns:p14="http://schemas.microsoft.com/office/powerpoint/2010/main" val="481105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http://c1933542.cdn.cloudfiles.rackspacecloud.com/heliconhe2010/ref94.gif -Polythene, </a:t>
            </a:r>
            <a:r>
              <a:rPr lang="en-CA" dirty="0" err="1" smtClean="0"/>
              <a:t>ethene</a:t>
            </a:r>
            <a:r>
              <a:rPr lang="en-CA" dirty="0" smtClean="0"/>
              <a:t>, </a:t>
            </a:r>
            <a:r>
              <a:rPr lang="en-CA" dirty="0" err="1" smtClean="0"/>
              <a:t>ethene</a:t>
            </a:r>
            <a:r>
              <a:rPr lang="en-CA" baseline="0" dirty="0" smtClean="0"/>
              <a:t> Diagram</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5</a:t>
            </a:fld>
            <a:endParaRPr lang="en-CA"/>
          </a:p>
        </p:txBody>
      </p:sp>
    </p:spTree>
    <p:extLst>
      <p:ext uri="{BB962C8B-B14F-4D97-AF65-F5344CB8AC3E}">
        <p14:creationId xmlns:p14="http://schemas.microsoft.com/office/powerpoint/2010/main" val="2481799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Photo Courtesy of “Clip Art’’</a:t>
            </a:r>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6</a:t>
            </a:fld>
            <a:endParaRPr lang="en-CA"/>
          </a:p>
        </p:txBody>
      </p:sp>
    </p:spTree>
    <p:extLst>
      <p:ext uri="{BB962C8B-B14F-4D97-AF65-F5344CB8AC3E}">
        <p14:creationId xmlns:p14="http://schemas.microsoft.com/office/powerpoint/2010/main" val="2464125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http://www-ics.u-strasbg.fr/~etsp/lecture/mhisto_poly/hero.php -Information</a:t>
            </a:r>
          </a:p>
          <a:p>
            <a:endParaRPr lang="en-CA" dirty="0" smtClean="0"/>
          </a:p>
          <a:p>
            <a:r>
              <a:rPr lang="en-CA" dirty="0" smtClean="0"/>
              <a:t>http://lowres-picturecabinet.com.s3-eu-west-1.amazonaws.com/43/main/3/82270.jpg -Photo</a:t>
            </a:r>
          </a:p>
          <a:p>
            <a:endParaRPr lang="en-CA" dirty="0" smtClean="0"/>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7</a:t>
            </a:fld>
            <a:endParaRPr lang="en-CA"/>
          </a:p>
        </p:txBody>
      </p:sp>
    </p:spTree>
    <p:extLst>
      <p:ext uri="{BB962C8B-B14F-4D97-AF65-F5344CB8AC3E}">
        <p14:creationId xmlns:p14="http://schemas.microsoft.com/office/powerpoint/2010/main" val="3332237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http://www.beyonddiscovery.org/content/view.page.asp?I=211 –Information</a:t>
            </a:r>
          </a:p>
          <a:p>
            <a:endParaRPr lang="en-CA" dirty="0" smtClean="0"/>
          </a:p>
          <a:p>
            <a:r>
              <a:rPr lang="en-CA" dirty="0" smtClean="0"/>
              <a:t>http://www.beyonddiscovery.org/Includes/Dialogs/Closeup.asp?ID=1532 -Photo</a:t>
            </a:r>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8</a:t>
            </a:fld>
            <a:endParaRPr lang="en-CA"/>
          </a:p>
        </p:txBody>
      </p:sp>
    </p:spTree>
    <p:extLst>
      <p:ext uri="{BB962C8B-B14F-4D97-AF65-F5344CB8AC3E}">
        <p14:creationId xmlns:p14="http://schemas.microsoft.com/office/powerpoint/2010/main" val="960940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http://www.beyonddiscovery.org/content/view.page.asp?I=211 –Information</a:t>
            </a:r>
          </a:p>
          <a:p>
            <a:endParaRPr lang="en-CA" dirty="0" smtClean="0"/>
          </a:p>
          <a:p>
            <a:r>
              <a:rPr lang="en-CA" dirty="0" smtClean="0"/>
              <a:t>http://www.nap.edu/html/biomems/hmark.html -Photo</a:t>
            </a:r>
          </a:p>
        </p:txBody>
      </p:sp>
      <p:sp>
        <p:nvSpPr>
          <p:cNvPr id="4" name="Slide Number Placeholder 3"/>
          <p:cNvSpPr>
            <a:spLocks noGrp="1"/>
          </p:cNvSpPr>
          <p:nvPr>
            <p:ph type="sldNum" sz="quarter" idx="10"/>
          </p:nvPr>
        </p:nvSpPr>
        <p:spPr/>
        <p:txBody>
          <a:bodyPr/>
          <a:lstStyle/>
          <a:p>
            <a:fld id="{F9031748-1026-4231-8F4B-F9B15CF7ED29}" type="slidenum">
              <a:rPr lang="en-CA" smtClean="0"/>
              <a:t>9</a:t>
            </a:fld>
            <a:endParaRPr lang="en-CA"/>
          </a:p>
        </p:txBody>
      </p:sp>
    </p:spTree>
    <p:extLst>
      <p:ext uri="{BB962C8B-B14F-4D97-AF65-F5344CB8AC3E}">
        <p14:creationId xmlns:p14="http://schemas.microsoft.com/office/powerpoint/2010/main" val="3074618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http://</a:t>
            </a:r>
            <a:r>
              <a:rPr lang="en-CA" dirty="0" smtClean="0"/>
              <a:t>www.chemistryexplained.com/Pl-Pr/Polymers-Natural.html#b</a:t>
            </a:r>
          </a:p>
          <a:p>
            <a:r>
              <a:rPr lang="en-CA" dirty="0" smtClean="0"/>
              <a:t>Photo courtesy of “Clip Art”</a:t>
            </a:r>
          </a:p>
          <a:p>
            <a:endParaRPr lang="en-CA" dirty="0" smtClean="0"/>
          </a:p>
          <a:p>
            <a:endParaRPr lang="en-CA" dirty="0"/>
          </a:p>
        </p:txBody>
      </p:sp>
      <p:sp>
        <p:nvSpPr>
          <p:cNvPr id="4" name="Slide Number Placeholder 3"/>
          <p:cNvSpPr>
            <a:spLocks noGrp="1"/>
          </p:cNvSpPr>
          <p:nvPr>
            <p:ph type="sldNum" sz="quarter" idx="10"/>
          </p:nvPr>
        </p:nvSpPr>
        <p:spPr/>
        <p:txBody>
          <a:bodyPr/>
          <a:lstStyle/>
          <a:p>
            <a:fld id="{F9031748-1026-4231-8F4B-F9B15CF7ED29}" type="slidenum">
              <a:rPr lang="en-CA" smtClean="0"/>
              <a:t>10</a:t>
            </a:fld>
            <a:endParaRPr lang="en-CA"/>
          </a:p>
        </p:txBody>
      </p:sp>
    </p:spTree>
    <p:extLst>
      <p:ext uri="{BB962C8B-B14F-4D97-AF65-F5344CB8AC3E}">
        <p14:creationId xmlns:p14="http://schemas.microsoft.com/office/powerpoint/2010/main" val="1200874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AF1404BB-4EB3-4782-991F-4F5905400FD5}" type="datetimeFigureOut">
              <a:rPr lang="en-CA" smtClean="0"/>
              <a:t>30/10/2012</a:t>
            </a:fld>
            <a:endParaRPr lang="en-CA"/>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E2803519-DE14-4958-B192-2B62869CE65B}" type="slidenum">
              <a:rPr lang="en-CA" smtClean="0"/>
              <a:t>‹#›</a:t>
            </a:fld>
            <a:endParaRPr lang="en-CA"/>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CA"/>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1404BB-4EB3-4782-991F-4F5905400FD5}" type="datetimeFigureOut">
              <a:rPr lang="en-CA" smtClean="0"/>
              <a:t>30/10/2012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2803519-DE14-4958-B192-2B62869CE65B}"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1404BB-4EB3-4782-991F-4F5905400FD5}" type="datetimeFigureOut">
              <a:rPr lang="en-CA" smtClean="0"/>
              <a:t>30/10/2012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E2803519-DE14-4958-B192-2B62869CE65B}"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1404BB-4EB3-4782-991F-4F5905400FD5}" type="datetimeFigureOut">
              <a:rPr lang="en-CA" smtClean="0"/>
              <a:t>30/10/2012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2803519-DE14-4958-B192-2B62869CE65B}" type="slidenum">
              <a:rPr lang="en-CA" smtClean="0"/>
              <a:t>‹#›</a:t>
            </a:fld>
            <a:endParaRPr lang="en-CA"/>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AF1404BB-4EB3-4782-991F-4F5905400FD5}" type="datetimeFigureOut">
              <a:rPr lang="en-CA" smtClean="0"/>
              <a:t>30/10/2012</a:t>
            </a:fld>
            <a:endParaRPr lang="en-CA"/>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E2803519-DE14-4958-B192-2B62869CE65B}" type="slidenum">
              <a:rPr lang="en-CA" smtClean="0"/>
              <a:t>‹#›</a:t>
            </a:fld>
            <a:endParaRPr lang="en-CA"/>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CA"/>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1404BB-4EB3-4782-991F-4F5905400FD5}" type="datetimeFigureOut">
              <a:rPr lang="en-CA" smtClean="0"/>
              <a:t>30/10/2012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2803519-DE14-4958-B192-2B62869CE65B}" type="slidenum">
              <a:rPr lang="en-CA" smtClean="0"/>
              <a:t>‹#›</a:t>
            </a:fld>
            <a:endParaRPr lang="en-CA"/>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1404BB-4EB3-4782-991F-4F5905400FD5}" type="datetimeFigureOut">
              <a:rPr lang="en-CA" smtClean="0"/>
              <a:t>30/10/2012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2803519-DE14-4958-B192-2B62869CE65B}" type="slidenum">
              <a:rPr lang="en-CA" smtClean="0"/>
              <a:t>‹#›</a:t>
            </a:fld>
            <a:endParaRPr lang="en-CA"/>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F1404BB-4EB3-4782-991F-4F5905400FD5}" type="datetimeFigureOut">
              <a:rPr lang="en-CA" smtClean="0"/>
              <a:t>30/10/2012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2803519-DE14-4958-B192-2B62869CE65B}" type="slidenum">
              <a:rPr lang="en-CA" smtClean="0"/>
              <a:t>‹#›</a:t>
            </a:fld>
            <a:endParaRPr lang="en-CA"/>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F1404BB-4EB3-4782-991F-4F5905400FD5}" type="datetimeFigureOut">
              <a:rPr lang="en-CA" smtClean="0"/>
              <a:t>30/10/2012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2803519-DE14-4958-B192-2B62869CE65B}"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1404BB-4EB3-4782-991F-4F5905400FD5}" type="datetimeFigureOut">
              <a:rPr lang="en-CA" smtClean="0"/>
              <a:t>30/10/2012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E2803519-DE14-4958-B192-2B62869CE65B}" type="slidenum">
              <a:rPr lang="en-CA" smtClean="0"/>
              <a:t>‹#›</a:t>
            </a:fld>
            <a:endParaRPr lang="en-CA"/>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1404BB-4EB3-4782-991F-4F5905400FD5}" type="datetimeFigureOut">
              <a:rPr lang="en-CA" smtClean="0"/>
              <a:t>30/10/2012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2803519-DE14-4958-B192-2B62869CE65B}" type="slidenum">
              <a:rPr lang="en-CA" smtClean="0"/>
              <a:t>‹#›</a:t>
            </a:fld>
            <a:endParaRPr lang="en-CA"/>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AF1404BB-4EB3-4782-991F-4F5905400FD5}" type="datetimeFigureOut">
              <a:rPr lang="en-CA" smtClean="0"/>
              <a:t>30/10/2012</a:t>
            </a:fld>
            <a:endParaRPr lang="en-CA"/>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CA"/>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E2803519-DE14-4958-B192-2B62869CE65B}"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www.ausetute.com.au/polythen.html"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3" Type="http://schemas.openxmlformats.org/officeDocument/2006/relationships/hyperlink" Target="http://www.britannica.com/EBchecked/topic/468696/polymer" TargetMode="External"/><Relationship Id="rId2" Type="http://schemas.openxmlformats.org/officeDocument/2006/relationships/hyperlink" Target="http://preparatorychemistry.com/Bishop_Book_17_eBook.pdf" TargetMode="External"/><Relationship Id="rId1" Type="http://schemas.openxmlformats.org/officeDocument/2006/relationships/slideLayout" Target="../slideLayouts/slideLayout2.xml"/><Relationship Id="rId4" Type="http://schemas.openxmlformats.org/officeDocument/2006/relationships/hyperlink" Target="http://www.youtube.com/watch?v=KAruoKzTwfU"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youtube.com/watch?v=KAruoKzTwfU" TargetMode="External"/><Relationship Id="rId2" Type="http://schemas.openxmlformats.org/officeDocument/2006/relationships/hyperlink" Target="http://www.youtube.com/watch?v=IkT7cxDsstI"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CA" dirty="0" smtClean="0"/>
              <a:t>By: Jordan Storey &amp; </a:t>
            </a:r>
            <a:r>
              <a:rPr lang="en-CA" dirty="0" err="1" smtClean="0"/>
              <a:t>Tomy</a:t>
            </a:r>
            <a:r>
              <a:rPr lang="en-CA" dirty="0" smtClean="0"/>
              <a:t> Nicholson</a:t>
            </a:r>
            <a:endParaRPr lang="en-CA" dirty="0"/>
          </a:p>
        </p:txBody>
      </p:sp>
      <p:sp>
        <p:nvSpPr>
          <p:cNvPr id="2" name="Title 1"/>
          <p:cNvSpPr>
            <a:spLocks noGrp="1"/>
          </p:cNvSpPr>
          <p:nvPr>
            <p:ph type="title"/>
          </p:nvPr>
        </p:nvSpPr>
        <p:spPr/>
        <p:txBody>
          <a:bodyPr/>
          <a:lstStyle/>
          <a:p>
            <a:r>
              <a:rPr lang="en-CA" dirty="0" smtClean="0"/>
              <a:t>Natural Polymers</a:t>
            </a:r>
            <a:endParaRPr lang="en-CA" dirty="0"/>
          </a:p>
        </p:txBody>
      </p:sp>
    </p:spTree>
    <p:extLst>
      <p:ext uri="{BB962C8B-B14F-4D97-AF65-F5344CB8AC3E}">
        <p14:creationId xmlns:p14="http://schemas.microsoft.com/office/powerpoint/2010/main" val="2712901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Since natural polymers are natural they are found in nature.  The human body, plants, food, and many other living beings.</a:t>
            </a:r>
          </a:p>
        </p:txBody>
      </p:sp>
      <p:sp>
        <p:nvSpPr>
          <p:cNvPr id="3" name="Title 2"/>
          <p:cNvSpPr>
            <a:spLocks noGrp="1"/>
          </p:cNvSpPr>
          <p:nvPr>
            <p:ph type="title"/>
          </p:nvPr>
        </p:nvSpPr>
        <p:spPr/>
        <p:txBody>
          <a:bodyPr/>
          <a:lstStyle/>
          <a:p>
            <a:r>
              <a:rPr lang="en-CA" dirty="0" smtClean="0"/>
              <a:t>Where Can they be found?</a:t>
            </a:r>
            <a:endParaRPr lang="en-CA" dirty="0"/>
          </a:p>
        </p:txBody>
      </p:sp>
      <p:pic>
        <p:nvPicPr>
          <p:cNvPr id="3074" name="Picture 2" descr="C:\Users\Jordan\AppData\Local\Microsoft\Windows\Temporary Internet Files\Content.IE5\Y8OUXR4Q\MP90043727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2681881"/>
            <a:ext cx="4462117" cy="356544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8932" y="6247325"/>
            <a:ext cx="2871787"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0722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On the following slides are some examples of natural polymers.</a:t>
            </a:r>
          </a:p>
          <a:p>
            <a:endParaRPr lang="en-CA" dirty="0"/>
          </a:p>
        </p:txBody>
      </p:sp>
      <p:sp>
        <p:nvSpPr>
          <p:cNvPr id="3" name="Title 2"/>
          <p:cNvSpPr>
            <a:spLocks noGrp="1"/>
          </p:cNvSpPr>
          <p:nvPr>
            <p:ph type="title"/>
          </p:nvPr>
        </p:nvSpPr>
        <p:spPr/>
        <p:txBody>
          <a:bodyPr/>
          <a:lstStyle/>
          <a:p>
            <a:r>
              <a:rPr lang="en-CA" dirty="0" smtClean="0"/>
              <a:t>Examples</a:t>
            </a:r>
            <a:endParaRPr lang="en-CA" dirty="0"/>
          </a:p>
        </p:txBody>
      </p:sp>
      <p:pic>
        <p:nvPicPr>
          <p:cNvPr id="4099" name="Picture 3" descr="C:\Users\Jordan\AppData\Local\Microsoft\Windows\Temporary Internet Files\Content.IE5\Y8OUXR4Q\MP90040884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4661" y="2780928"/>
            <a:ext cx="3412257" cy="3429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213876" y="6229249"/>
            <a:ext cx="2870292" cy="276999"/>
          </a:xfrm>
          <a:prstGeom prst="rect">
            <a:avLst/>
          </a:prstGeom>
          <a:noFill/>
        </p:spPr>
        <p:txBody>
          <a:bodyPr wrap="square" rtlCol="0">
            <a:spAutoFit/>
          </a:bodyPr>
          <a:lstStyle/>
          <a:p>
            <a:r>
              <a:rPr lang="en-CA" sz="1200" dirty="0"/>
              <a:t>Photo courtesy of “Clip Art”</a:t>
            </a:r>
          </a:p>
        </p:txBody>
      </p:sp>
    </p:spTree>
    <p:extLst>
      <p:ext uri="{BB962C8B-B14F-4D97-AF65-F5344CB8AC3E}">
        <p14:creationId xmlns:p14="http://schemas.microsoft.com/office/powerpoint/2010/main" val="2626703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88232" y="4437112"/>
            <a:ext cx="4217432" cy="1984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2" name="Content Placeholder 1"/>
          <p:cNvSpPr>
            <a:spLocks noGrp="1"/>
          </p:cNvSpPr>
          <p:nvPr>
            <p:ph sz="half" idx="1"/>
          </p:nvPr>
        </p:nvSpPr>
        <p:spPr/>
        <p:txBody>
          <a:bodyPr>
            <a:normAutofit fontScale="92500" lnSpcReduction="10000"/>
          </a:bodyPr>
          <a:lstStyle/>
          <a:p>
            <a:r>
              <a:rPr lang="en-CA" dirty="0" smtClean="0"/>
              <a:t>Starch- </a:t>
            </a:r>
            <a:r>
              <a:rPr lang="en-CA" dirty="0"/>
              <a:t>is a polymer formed of thousands of glucose monomers.  As it is being formed it produces water molecules.  Starch is a carbohydrate and is therefore found in a variety of foods such as cereal grains and potatoes.</a:t>
            </a:r>
          </a:p>
          <a:p>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932040" y="1772816"/>
            <a:ext cx="3371850" cy="2257425"/>
          </a:xfrm>
        </p:spPr>
      </p:pic>
      <p:sp>
        <p:nvSpPr>
          <p:cNvPr id="4" name="Title 3"/>
          <p:cNvSpPr>
            <a:spLocks noGrp="1"/>
          </p:cNvSpPr>
          <p:nvPr>
            <p:ph type="title"/>
          </p:nvPr>
        </p:nvSpPr>
        <p:spPr/>
        <p:txBody>
          <a:bodyPr/>
          <a:lstStyle/>
          <a:p>
            <a:r>
              <a:rPr lang="en-CA" dirty="0" smtClean="0"/>
              <a:t>Starch</a:t>
            </a:r>
            <a:endParaRPr lang="en-CA" dirty="0"/>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t="50000"/>
          <a:stretch/>
        </p:blipFill>
        <p:spPr>
          <a:xfrm>
            <a:off x="4590255" y="4437112"/>
            <a:ext cx="4233665" cy="1984530"/>
          </a:xfrm>
          <a:prstGeom prst="rect">
            <a:avLst/>
          </a:prstGeom>
        </p:spPr>
      </p:pic>
      <p:sp>
        <p:nvSpPr>
          <p:cNvPr id="7" name="TextBox 6"/>
          <p:cNvSpPr txBox="1"/>
          <p:nvPr/>
        </p:nvSpPr>
        <p:spPr>
          <a:xfrm>
            <a:off x="5004048" y="3975447"/>
            <a:ext cx="3240360" cy="461665"/>
          </a:xfrm>
          <a:prstGeom prst="rect">
            <a:avLst/>
          </a:prstGeom>
          <a:noFill/>
        </p:spPr>
        <p:txBody>
          <a:bodyPr wrap="square" rtlCol="0">
            <a:spAutoFit/>
          </a:bodyPr>
          <a:lstStyle/>
          <a:p>
            <a:r>
              <a:rPr lang="en-CA" sz="1200" dirty="0"/>
              <a:t>http://www.buzzle.com/img/articleImages/391485-51517-5.jpg</a:t>
            </a:r>
          </a:p>
        </p:txBody>
      </p:sp>
      <p:sp>
        <p:nvSpPr>
          <p:cNvPr id="8" name="TextBox 7"/>
          <p:cNvSpPr txBox="1"/>
          <p:nvPr/>
        </p:nvSpPr>
        <p:spPr>
          <a:xfrm>
            <a:off x="3766236" y="6375613"/>
            <a:ext cx="5544616" cy="461665"/>
          </a:xfrm>
          <a:prstGeom prst="rect">
            <a:avLst/>
          </a:prstGeom>
          <a:noFill/>
        </p:spPr>
        <p:txBody>
          <a:bodyPr wrap="square" rtlCol="0">
            <a:spAutoFit/>
          </a:bodyPr>
          <a:lstStyle/>
          <a:p>
            <a:r>
              <a:rPr lang="en-CA" sz="1200" dirty="0"/>
              <a:t>http://1.bp.blogspot.com/-d9M1JBeo4dI/TbBPQ4WsFXI/AAAAAAAAAFk/SxoMh5QvOhg/s1600/Starch.gif </a:t>
            </a:r>
          </a:p>
        </p:txBody>
      </p:sp>
    </p:spTree>
    <p:extLst>
      <p:ext uri="{BB962C8B-B14F-4D97-AF65-F5344CB8AC3E}">
        <p14:creationId xmlns:p14="http://schemas.microsoft.com/office/powerpoint/2010/main" val="771613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836012" y="4273318"/>
            <a:ext cx="3848650" cy="192097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2" name="Content Placeholder 1"/>
          <p:cNvSpPr>
            <a:spLocks noGrp="1"/>
          </p:cNvSpPr>
          <p:nvPr>
            <p:ph sz="half" idx="1"/>
          </p:nvPr>
        </p:nvSpPr>
        <p:spPr/>
        <p:txBody>
          <a:bodyPr>
            <a:normAutofit fontScale="85000" lnSpcReduction="20000"/>
          </a:bodyPr>
          <a:lstStyle/>
          <a:p>
            <a:r>
              <a:rPr lang="en-CA" dirty="0"/>
              <a:t>Cellulose- is the most common natural, (organic) compound on earth.  This polymer is the base of which plants are made of, (their stems, leaves and the trunks of trees to name a few examples</a:t>
            </a:r>
            <a:r>
              <a:rPr lang="en-CA" dirty="0" smtClean="0"/>
              <a:t>.  It is also composed mainly of glucose, However the difference is made by the bonding arrangement.</a:t>
            </a:r>
            <a:endParaRPr lang="en-CA" dirty="0"/>
          </a:p>
          <a:p>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508104" y="1844824"/>
            <a:ext cx="2250248" cy="1800199"/>
          </a:xfrm>
        </p:spPr>
      </p:pic>
      <p:sp>
        <p:nvSpPr>
          <p:cNvPr id="4" name="Title 3"/>
          <p:cNvSpPr>
            <a:spLocks noGrp="1"/>
          </p:cNvSpPr>
          <p:nvPr>
            <p:ph type="title"/>
          </p:nvPr>
        </p:nvSpPr>
        <p:spPr/>
        <p:txBody>
          <a:bodyPr/>
          <a:lstStyle/>
          <a:p>
            <a:r>
              <a:rPr lang="en-CA" dirty="0" smtClean="0"/>
              <a:t>Cellulose</a:t>
            </a:r>
            <a:endParaRPr lang="en-CA" dirty="0"/>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50000"/>
          <a:stretch/>
        </p:blipFill>
        <p:spPr>
          <a:xfrm>
            <a:off x="4936270" y="4248910"/>
            <a:ext cx="3941643" cy="1847645"/>
          </a:xfrm>
          <a:prstGeom prst="rect">
            <a:avLst/>
          </a:prstGeom>
        </p:spPr>
      </p:pic>
      <p:sp>
        <p:nvSpPr>
          <p:cNvPr id="7" name="TextBox 6"/>
          <p:cNvSpPr txBox="1"/>
          <p:nvPr/>
        </p:nvSpPr>
        <p:spPr>
          <a:xfrm>
            <a:off x="5292080" y="3811653"/>
            <a:ext cx="3168352" cy="461665"/>
          </a:xfrm>
          <a:prstGeom prst="rect">
            <a:avLst/>
          </a:prstGeom>
          <a:noFill/>
        </p:spPr>
        <p:txBody>
          <a:bodyPr wrap="square" rtlCol="0">
            <a:spAutoFit/>
          </a:bodyPr>
          <a:lstStyle/>
          <a:p>
            <a:r>
              <a:rPr lang="en-CA" sz="1200" dirty="0"/>
              <a:t>http://hawaii.edu/lyonarboretum/images/education/Plants-and-Me.jpg </a:t>
            </a:r>
          </a:p>
        </p:txBody>
      </p:sp>
      <p:sp>
        <p:nvSpPr>
          <p:cNvPr id="8" name="TextBox 7"/>
          <p:cNvSpPr txBox="1"/>
          <p:nvPr/>
        </p:nvSpPr>
        <p:spPr>
          <a:xfrm>
            <a:off x="3966267" y="6211669"/>
            <a:ext cx="4968552" cy="646331"/>
          </a:xfrm>
          <a:prstGeom prst="rect">
            <a:avLst/>
          </a:prstGeom>
          <a:noFill/>
        </p:spPr>
        <p:txBody>
          <a:bodyPr wrap="square" rtlCol="0">
            <a:spAutoFit/>
          </a:bodyPr>
          <a:lstStyle/>
          <a:p>
            <a:r>
              <a:rPr lang="en-CA" sz="1200" dirty="0"/>
              <a:t>http://1.bp.blogspot.com/-d9M1JBeo4dI/TbBPQ4WsFXI/AAAAAAAAAFk/SxoMh5QvOhg/s1600/Starch.gif </a:t>
            </a:r>
          </a:p>
        </p:txBody>
      </p:sp>
    </p:spTree>
    <p:extLst>
      <p:ext uri="{BB962C8B-B14F-4D97-AF65-F5344CB8AC3E}">
        <p14:creationId xmlns:p14="http://schemas.microsoft.com/office/powerpoint/2010/main" val="925135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r>
              <a:rPr lang="en-CA" dirty="0" smtClean="0"/>
              <a:t>Proteins- a common example would be DNA.  They are formed by the bonding of amino acids.  Proteins are linked by peptide bonds, which will be discussed later in the presentation.</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2579878"/>
            <a:ext cx="4038600" cy="2685669"/>
          </a:xfrm>
        </p:spPr>
      </p:pic>
      <p:sp>
        <p:nvSpPr>
          <p:cNvPr id="4" name="Title 3"/>
          <p:cNvSpPr>
            <a:spLocks noGrp="1"/>
          </p:cNvSpPr>
          <p:nvPr>
            <p:ph type="title"/>
          </p:nvPr>
        </p:nvSpPr>
        <p:spPr/>
        <p:txBody>
          <a:bodyPr/>
          <a:lstStyle/>
          <a:p>
            <a:r>
              <a:rPr lang="en-CA" dirty="0" smtClean="0"/>
              <a:t>Proteins or Polypeptides</a:t>
            </a:r>
            <a:endParaRPr lang="en-CA" dirty="0"/>
          </a:p>
        </p:txBody>
      </p:sp>
      <p:sp>
        <p:nvSpPr>
          <p:cNvPr id="3" name="TextBox 2"/>
          <p:cNvSpPr txBox="1"/>
          <p:nvPr/>
        </p:nvSpPr>
        <p:spPr>
          <a:xfrm>
            <a:off x="4644008" y="5358408"/>
            <a:ext cx="3384376" cy="461665"/>
          </a:xfrm>
          <a:prstGeom prst="rect">
            <a:avLst/>
          </a:prstGeom>
          <a:noFill/>
        </p:spPr>
        <p:txBody>
          <a:bodyPr wrap="square" rtlCol="0">
            <a:spAutoFit/>
          </a:bodyPr>
          <a:lstStyle/>
          <a:p>
            <a:r>
              <a:rPr lang="en-CA" sz="1200" dirty="0"/>
              <a:t>http://</a:t>
            </a:r>
            <a:r>
              <a:rPr lang="en-CA" sz="1200" dirty="0" smtClean="0"/>
              <a:t>www.zmescience.com/wp-content/uploads/2012/04/dna.jpg </a:t>
            </a:r>
            <a:endParaRPr lang="en-CA" sz="1200" dirty="0"/>
          </a:p>
        </p:txBody>
      </p:sp>
    </p:spTree>
    <p:extLst>
      <p:ext uri="{BB962C8B-B14F-4D97-AF65-F5344CB8AC3E}">
        <p14:creationId xmlns:p14="http://schemas.microsoft.com/office/powerpoint/2010/main" val="4098880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There are different types of bonds found in polymers in the following slides we will look at a few examples.</a:t>
            </a:r>
            <a:endParaRPr lang="en-CA" dirty="0"/>
          </a:p>
        </p:txBody>
      </p:sp>
      <p:sp>
        <p:nvSpPr>
          <p:cNvPr id="3" name="Title 2"/>
          <p:cNvSpPr>
            <a:spLocks noGrp="1"/>
          </p:cNvSpPr>
          <p:nvPr>
            <p:ph type="title"/>
          </p:nvPr>
        </p:nvSpPr>
        <p:spPr/>
        <p:txBody>
          <a:bodyPr/>
          <a:lstStyle/>
          <a:p>
            <a:r>
              <a:rPr lang="en-CA" dirty="0" smtClean="0"/>
              <a:t>Bonding Examples</a:t>
            </a:r>
            <a:endParaRPr lang="en-CA" dirty="0"/>
          </a:p>
        </p:txBody>
      </p:sp>
      <p:pic>
        <p:nvPicPr>
          <p:cNvPr id="5122" name="Picture 2" descr="C:\Users\Jordan\AppData\Local\Microsoft\Windows\Temporary Internet Files\Content.IE5\HHBF0HFJ\MP90040230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7744" y="2492896"/>
            <a:ext cx="4646290" cy="371703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078721" y="6209928"/>
            <a:ext cx="3024336" cy="276999"/>
          </a:xfrm>
          <a:prstGeom prst="rect">
            <a:avLst/>
          </a:prstGeom>
          <a:noFill/>
        </p:spPr>
        <p:txBody>
          <a:bodyPr wrap="square" rtlCol="0">
            <a:spAutoFit/>
          </a:bodyPr>
          <a:lstStyle/>
          <a:p>
            <a:r>
              <a:rPr lang="en-CA" sz="1200" dirty="0"/>
              <a:t>Photo courtesy of “Clip Art”</a:t>
            </a:r>
          </a:p>
        </p:txBody>
      </p:sp>
    </p:spTree>
    <p:extLst>
      <p:ext uri="{BB962C8B-B14F-4D97-AF65-F5344CB8AC3E}">
        <p14:creationId xmlns:p14="http://schemas.microsoft.com/office/powerpoint/2010/main" val="3074579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r>
              <a:rPr lang="en-CA" dirty="0" smtClean="0"/>
              <a:t>Peptide Bonds are formed by the joining of a large quantity of amino acid units.  The product of peptide bonds are called polypeptides.  All protein molecules are polypeptides.  This reaction produces water as a by-product and is therefore a condensation reaction.</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2573390"/>
            <a:ext cx="4038600" cy="2698646"/>
          </a:xfrm>
        </p:spPr>
      </p:pic>
      <p:sp>
        <p:nvSpPr>
          <p:cNvPr id="4" name="Title 3"/>
          <p:cNvSpPr>
            <a:spLocks noGrp="1"/>
          </p:cNvSpPr>
          <p:nvPr>
            <p:ph type="title"/>
          </p:nvPr>
        </p:nvSpPr>
        <p:spPr/>
        <p:txBody>
          <a:bodyPr/>
          <a:lstStyle/>
          <a:p>
            <a:r>
              <a:rPr lang="en-CA" dirty="0" smtClean="0"/>
              <a:t>Peptide Bonds</a:t>
            </a:r>
            <a:endParaRPr lang="en-CA" dirty="0"/>
          </a:p>
        </p:txBody>
      </p:sp>
      <p:sp>
        <p:nvSpPr>
          <p:cNvPr id="3" name="TextBox 2"/>
          <p:cNvSpPr txBox="1"/>
          <p:nvPr/>
        </p:nvSpPr>
        <p:spPr>
          <a:xfrm>
            <a:off x="4932040" y="5373216"/>
            <a:ext cx="3456384" cy="646331"/>
          </a:xfrm>
          <a:prstGeom prst="rect">
            <a:avLst/>
          </a:prstGeom>
          <a:noFill/>
        </p:spPr>
        <p:txBody>
          <a:bodyPr wrap="square" rtlCol="0">
            <a:spAutoFit/>
          </a:bodyPr>
          <a:lstStyle/>
          <a:p>
            <a:r>
              <a:rPr lang="en-CA" sz="1200" dirty="0"/>
              <a:t>http://cerebralenhancementzone.wikispaces.com/file/view/peptide_bond.png/200318874/peptide_bond.png </a:t>
            </a:r>
          </a:p>
        </p:txBody>
      </p:sp>
    </p:spTree>
    <p:extLst>
      <p:ext uri="{BB962C8B-B14F-4D97-AF65-F5344CB8AC3E}">
        <p14:creationId xmlns:p14="http://schemas.microsoft.com/office/powerpoint/2010/main" val="3156342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CA" dirty="0" smtClean="0"/>
              <a:t>This bond is when two sulfur atoms, from two monomers that bond together.</a:t>
            </a:r>
          </a:p>
          <a:p>
            <a:r>
              <a:rPr lang="en-CA" dirty="0" smtClean="0"/>
              <a:t>In this case hydrogen is the product, in addition to the polymer.</a:t>
            </a:r>
          </a:p>
          <a:p>
            <a:endParaRPr lang="en-CA" dirty="0"/>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4008" y="1988840"/>
            <a:ext cx="3759102" cy="3456384"/>
          </a:xfrm>
        </p:spPr>
      </p:pic>
      <p:sp>
        <p:nvSpPr>
          <p:cNvPr id="4" name="Title 3"/>
          <p:cNvSpPr>
            <a:spLocks noGrp="1"/>
          </p:cNvSpPr>
          <p:nvPr>
            <p:ph type="title"/>
          </p:nvPr>
        </p:nvSpPr>
        <p:spPr/>
        <p:txBody>
          <a:bodyPr/>
          <a:lstStyle/>
          <a:p>
            <a:r>
              <a:rPr lang="en-CA" dirty="0" smtClean="0"/>
              <a:t>Disulfide Bonds</a:t>
            </a:r>
            <a:endParaRPr lang="en-CA" dirty="0"/>
          </a:p>
        </p:txBody>
      </p:sp>
      <p:sp>
        <p:nvSpPr>
          <p:cNvPr id="3" name="TextBox 2"/>
          <p:cNvSpPr txBox="1"/>
          <p:nvPr/>
        </p:nvSpPr>
        <p:spPr>
          <a:xfrm>
            <a:off x="4716016" y="5574431"/>
            <a:ext cx="3384376" cy="461665"/>
          </a:xfrm>
          <a:prstGeom prst="rect">
            <a:avLst/>
          </a:prstGeom>
          <a:noFill/>
        </p:spPr>
        <p:txBody>
          <a:bodyPr wrap="square" rtlCol="0">
            <a:spAutoFit/>
          </a:bodyPr>
          <a:lstStyle/>
          <a:p>
            <a:r>
              <a:rPr lang="en-CA" sz="1200" dirty="0"/>
              <a:t>http://guweb2.gonzaga.edu/faculty/cronk/biochem/images/disulfide_bond_formation.gif </a:t>
            </a:r>
          </a:p>
        </p:txBody>
      </p:sp>
    </p:spTree>
    <p:extLst>
      <p:ext uri="{BB962C8B-B14F-4D97-AF65-F5344CB8AC3E}">
        <p14:creationId xmlns:p14="http://schemas.microsoft.com/office/powerpoint/2010/main" val="139489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719072"/>
            <a:ext cx="7787208" cy="2718040"/>
          </a:xfrm>
        </p:spPr>
        <p:txBody>
          <a:bodyPr/>
          <a:lstStyle/>
          <a:p>
            <a:r>
              <a:rPr lang="en-CA" dirty="0" smtClean="0"/>
              <a:t>These bonds occur between the O, (oxygen) and H, (hydrogen) molecules of two monomers.</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23528" y="3068960"/>
            <a:ext cx="8474206" cy="3096344"/>
          </a:xfrm>
        </p:spPr>
      </p:pic>
      <p:sp>
        <p:nvSpPr>
          <p:cNvPr id="4" name="Title 3"/>
          <p:cNvSpPr>
            <a:spLocks noGrp="1"/>
          </p:cNvSpPr>
          <p:nvPr>
            <p:ph type="title"/>
          </p:nvPr>
        </p:nvSpPr>
        <p:spPr/>
        <p:txBody>
          <a:bodyPr/>
          <a:lstStyle/>
          <a:p>
            <a:r>
              <a:rPr lang="en-CA" dirty="0" smtClean="0"/>
              <a:t>Hydrogen Bonds</a:t>
            </a:r>
            <a:endParaRPr lang="en-CA" dirty="0"/>
          </a:p>
        </p:txBody>
      </p:sp>
      <p:sp>
        <p:nvSpPr>
          <p:cNvPr id="3" name="TextBox 2"/>
          <p:cNvSpPr txBox="1"/>
          <p:nvPr/>
        </p:nvSpPr>
        <p:spPr>
          <a:xfrm>
            <a:off x="1691680" y="6237256"/>
            <a:ext cx="5616624" cy="276999"/>
          </a:xfrm>
          <a:prstGeom prst="rect">
            <a:avLst/>
          </a:prstGeom>
          <a:noFill/>
        </p:spPr>
        <p:txBody>
          <a:bodyPr wrap="square" rtlCol="0">
            <a:spAutoFit/>
          </a:bodyPr>
          <a:lstStyle/>
          <a:p>
            <a:r>
              <a:rPr lang="en-CA" sz="1200" dirty="0"/>
              <a:t>http://wiki.chemeddl.org/mediawiki/images/1/16/Chapter_8_page_37-3.jpg</a:t>
            </a:r>
          </a:p>
        </p:txBody>
      </p:sp>
    </p:spTree>
    <p:extLst>
      <p:ext uri="{BB962C8B-B14F-4D97-AF65-F5344CB8AC3E}">
        <p14:creationId xmlns:p14="http://schemas.microsoft.com/office/powerpoint/2010/main" val="27991314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627784" y="3068960"/>
            <a:ext cx="4032448" cy="28803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CA"/>
          </a:p>
        </p:txBody>
      </p:sp>
      <p:sp>
        <p:nvSpPr>
          <p:cNvPr id="2" name="Content Placeholder 1"/>
          <p:cNvSpPr>
            <a:spLocks noGrp="1"/>
          </p:cNvSpPr>
          <p:nvPr>
            <p:ph sz="half" idx="1"/>
          </p:nvPr>
        </p:nvSpPr>
        <p:spPr>
          <a:xfrm>
            <a:off x="457200" y="1719072"/>
            <a:ext cx="8219256" cy="1781936"/>
          </a:xfrm>
        </p:spPr>
        <p:txBody>
          <a:bodyPr/>
          <a:lstStyle/>
          <a:p>
            <a:r>
              <a:rPr lang="en-CA" dirty="0" smtClean="0"/>
              <a:t>Negative charged side chains attract to positive charged side chains.  (See the diagram below).</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627784" y="3140968"/>
            <a:ext cx="3965314" cy="2775719"/>
          </a:xfrm>
        </p:spPr>
      </p:pic>
      <p:sp>
        <p:nvSpPr>
          <p:cNvPr id="4" name="Title 3"/>
          <p:cNvSpPr>
            <a:spLocks noGrp="1"/>
          </p:cNvSpPr>
          <p:nvPr>
            <p:ph type="title"/>
          </p:nvPr>
        </p:nvSpPr>
        <p:spPr/>
        <p:txBody>
          <a:bodyPr/>
          <a:lstStyle/>
          <a:p>
            <a:r>
              <a:rPr lang="en-CA" dirty="0" smtClean="0"/>
              <a:t>Salt Bridge</a:t>
            </a:r>
            <a:endParaRPr lang="en-CA" dirty="0"/>
          </a:p>
        </p:txBody>
      </p:sp>
      <p:sp>
        <p:nvSpPr>
          <p:cNvPr id="3" name="TextBox 2"/>
          <p:cNvSpPr txBox="1"/>
          <p:nvPr/>
        </p:nvSpPr>
        <p:spPr>
          <a:xfrm>
            <a:off x="2483768" y="5949280"/>
            <a:ext cx="4320480" cy="646331"/>
          </a:xfrm>
          <a:prstGeom prst="rect">
            <a:avLst/>
          </a:prstGeom>
          <a:noFill/>
        </p:spPr>
        <p:txBody>
          <a:bodyPr wrap="square" rtlCol="0">
            <a:spAutoFit/>
          </a:bodyPr>
          <a:lstStyle/>
          <a:p>
            <a:r>
              <a:rPr lang="en-CA" sz="1200" dirty="0"/>
              <a:t>http://upload.wikimedia.org/wikipedia/commons/thumb/b/b4/Next_Revisit_Glutamic_Acid_Lysine_salt_bridge.png/300px-Next_Revisit_Glutamic_Acid_Lysine_salt_bridge.png </a:t>
            </a:r>
          </a:p>
        </p:txBody>
      </p:sp>
    </p:spTree>
    <p:extLst>
      <p:ext uri="{BB962C8B-B14F-4D97-AF65-F5344CB8AC3E}">
        <p14:creationId xmlns:p14="http://schemas.microsoft.com/office/powerpoint/2010/main" val="398373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The word polymer originates from the two Greek words: “poly” and “</a:t>
            </a:r>
            <a:r>
              <a:rPr lang="en-CA" dirty="0" err="1" smtClean="0"/>
              <a:t>meros</a:t>
            </a:r>
            <a:r>
              <a:rPr lang="en-CA" dirty="0" smtClean="0"/>
              <a:t>”.</a:t>
            </a:r>
          </a:p>
          <a:p>
            <a:r>
              <a:rPr lang="en-CA" dirty="0" smtClean="0"/>
              <a:t>“Poly” translates to many, and “</a:t>
            </a:r>
            <a:r>
              <a:rPr lang="en-CA" dirty="0" err="1" smtClean="0"/>
              <a:t>meros</a:t>
            </a:r>
            <a:r>
              <a:rPr lang="en-CA" dirty="0" smtClean="0"/>
              <a:t>” translates to parts.</a:t>
            </a:r>
          </a:p>
          <a:p>
            <a:r>
              <a:rPr lang="en-CA" dirty="0" smtClean="0"/>
              <a:t>Therefore, a polymer is a molecule that is composed of multiple parts.</a:t>
            </a:r>
            <a:endParaRPr lang="en-CA" dirty="0"/>
          </a:p>
        </p:txBody>
      </p:sp>
      <p:sp>
        <p:nvSpPr>
          <p:cNvPr id="3" name="Title 2"/>
          <p:cNvSpPr>
            <a:spLocks noGrp="1"/>
          </p:cNvSpPr>
          <p:nvPr>
            <p:ph type="title"/>
          </p:nvPr>
        </p:nvSpPr>
        <p:spPr/>
        <p:txBody>
          <a:bodyPr/>
          <a:lstStyle/>
          <a:p>
            <a:r>
              <a:rPr lang="en-CA" dirty="0" smtClean="0"/>
              <a:t>Origin of the word polymer</a:t>
            </a:r>
            <a:endParaRPr lang="en-CA" dirty="0"/>
          </a:p>
        </p:txBody>
      </p:sp>
      <p:pic>
        <p:nvPicPr>
          <p:cNvPr id="2050" name="Picture 2" descr="C:\Users\Jordan\AppData\Local\Microsoft\Windows\Temporary Internet Files\Content.IE5\HHBF0HFJ\MP90040483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13876" y="3681505"/>
            <a:ext cx="2542300" cy="250356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13876" y="6229249"/>
            <a:ext cx="2870292" cy="276999"/>
          </a:xfrm>
          <a:prstGeom prst="rect">
            <a:avLst/>
          </a:prstGeom>
          <a:noFill/>
        </p:spPr>
        <p:txBody>
          <a:bodyPr wrap="square" rtlCol="0">
            <a:spAutoFit/>
          </a:bodyPr>
          <a:lstStyle/>
          <a:p>
            <a:r>
              <a:rPr lang="en-CA" sz="1200" dirty="0"/>
              <a:t>Photo courtesy of “Clip Art”</a:t>
            </a:r>
          </a:p>
        </p:txBody>
      </p:sp>
    </p:spTree>
    <p:extLst>
      <p:ext uri="{BB962C8B-B14F-4D97-AF65-F5344CB8AC3E}">
        <p14:creationId xmlns:p14="http://schemas.microsoft.com/office/powerpoint/2010/main" val="41342846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a:bodyPr>
          <a:lstStyle/>
          <a:p>
            <a:r>
              <a:rPr lang="en-CA" dirty="0" smtClean="0"/>
              <a:t>Amino acids are the monomers in protein polymers.</a:t>
            </a:r>
          </a:p>
          <a:p>
            <a:r>
              <a:rPr lang="en-CA" dirty="0" smtClean="0"/>
              <a:t>All amino acids except one of the twenty have the same general form.</a:t>
            </a:r>
          </a:p>
          <a:p>
            <a:r>
              <a:rPr lang="en-CA" dirty="0" smtClean="0"/>
              <a:t>Amino acids have side chains that determine their form.</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2571275"/>
            <a:ext cx="4038600" cy="2702876"/>
          </a:xfrm>
        </p:spPr>
      </p:pic>
      <p:sp>
        <p:nvSpPr>
          <p:cNvPr id="4" name="Title 3"/>
          <p:cNvSpPr>
            <a:spLocks noGrp="1"/>
          </p:cNvSpPr>
          <p:nvPr>
            <p:ph type="title"/>
          </p:nvPr>
        </p:nvSpPr>
        <p:spPr/>
        <p:txBody>
          <a:bodyPr/>
          <a:lstStyle/>
          <a:p>
            <a:r>
              <a:rPr lang="en-CA" dirty="0" smtClean="0"/>
              <a:t>Info on Amino Acids Bonding</a:t>
            </a:r>
            <a:endParaRPr lang="en-CA" dirty="0"/>
          </a:p>
        </p:txBody>
      </p:sp>
      <p:sp>
        <p:nvSpPr>
          <p:cNvPr id="3" name="TextBox 2"/>
          <p:cNvSpPr txBox="1"/>
          <p:nvPr/>
        </p:nvSpPr>
        <p:spPr>
          <a:xfrm>
            <a:off x="4932040" y="5358407"/>
            <a:ext cx="3600400" cy="461665"/>
          </a:xfrm>
          <a:prstGeom prst="rect">
            <a:avLst/>
          </a:prstGeom>
          <a:noFill/>
        </p:spPr>
        <p:txBody>
          <a:bodyPr wrap="square" rtlCol="0">
            <a:spAutoFit/>
          </a:bodyPr>
          <a:lstStyle/>
          <a:p>
            <a:r>
              <a:rPr lang="en-CA" sz="1200" dirty="0"/>
              <a:t>http://www.hcc.mnscu.edu/chem/V.27/amino_acid_structure_2.jpg </a:t>
            </a:r>
          </a:p>
        </p:txBody>
      </p:sp>
    </p:spTree>
    <p:extLst>
      <p:ext uri="{BB962C8B-B14F-4D97-AF65-F5344CB8AC3E}">
        <p14:creationId xmlns:p14="http://schemas.microsoft.com/office/powerpoint/2010/main" val="39634614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Examples of Amino Acids 1/3</a:t>
            </a:r>
            <a:endParaRPr lang="en-CA"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b="72867"/>
          <a:stretch/>
        </p:blipFill>
        <p:spPr>
          <a:xfrm>
            <a:off x="323528" y="2276872"/>
            <a:ext cx="8458606" cy="3024336"/>
          </a:xfrm>
          <a:prstGeom prst="rect">
            <a:avLst/>
          </a:prstGeom>
        </p:spPr>
      </p:pic>
      <p:sp>
        <p:nvSpPr>
          <p:cNvPr id="4" name="TextBox 3"/>
          <p:cNvSpPr txBox="1"/>
          <p:nvPr/>
        </p:nvSpPr>
        <p:spPr>
          <a:xfrm>
            <a:off x="412371" y="5378732"/>
            <a:ext cx="8280920" cy="276999"/>
          </a:xfrm>
          <a:prstGeom prst="rect">
            <a:avLst/>
          </a:prstGeom>
          <a:noFill/>
        </p:spPr>
        <p:txBody>
          <a:bodyPr wrap="square" rtlCol="0">
            <a:spAutoFit/>
          </a:bodyPr>
          <a:lstStyle/>
          <a:p>
            <a:r>
              <a:rPr lang="en-CA" sz="1200" dirty="0"/>
              <a:t>http://dwb4.unl.edu/Chem/CHEM869K/CHEM869KLinks/esg-www.mit.edu/esgbio/lm/proteins/aa/aminoacids.gif </a:t>
            </a:r>
          </a:p>
        </p:txBody>
      </p:sp>
    </p:spTree>
    <p:extLst>
      <p:ext uri="{BB962C8B-B14F-4D97-AF65-F5344CB8AC3E}">
        <p14:creationId xmlns:p14="http://schemas.microsoft.com/office/powerpoint/2010/main" val="31576915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Examples of Amino Acids </a:t>
            </a:r>
            <a:r>
              <a:rPr lang="en-CA" dirty="0" smtClean="0"/>
              <a:t>2/3</a:t>
            </a:r>
            <a:endParaRPr lang="en-CA"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26129" b="33603"/>
          <a:stretch/>
        </p:blipFill>
        <p:spPr>
          <a:xfrm>
            <a:off x="539551" y="1772816"/>
            <a:ext cx="7942597" cy="4214549"/>
          </a:xfrm>
          <a:prstGeom prst="rect">
            <a:avLst/>
          </a:prstGeom>
        </p:spPr>
      </p:pic>
      <p:sp>
        <p:nvSpPr>
          <p:cNvPr id="4" name="TextBox 3"/>
          <p:cNvSpPr txBox="1"/>
          <p:nvPr/>
        </p:nvSpPr>
        <p:spPr>
          <a:xfrm>
            <a:off x="521117" y="6003986"/>
            <a:ext cx="7942597" cy="276999"/>
          </a:xfrm>
          <a:prstGeom prst="rect">
            <a:avLst/>
          </a:prstGeom>
          <a:noFill/>
        </p:spPr>
        <p:txBody>
          <a:bodyPr wrap="square" rtlCol="0">
            <a:spAutoFit/>
          </a:bodyPr>
          <a:lstStyle/>
          <a:p>
            <a:r>
              <a:rPr lang="en-CA" sz="1200" dirty="0"/>
              <a:t>http://dwb4.unl.edu/Chem/CHEM869K/CHEM869KLinks/esg-www.mit.edu/esgbio/lm/proteins/aa/aminoacids.gif </a:t>
            </a:r>
          </a:p>
        </p:txBody>
      </p:sp>
    </p:spTree>
    <p:extLst>
      <p:ext uri="{BB962C8B-B14F-4D97-AF65-F5344CB8AC3E}">
        <p14:creationId xmlns:p14="http://schemas.microsoft.com/office/powerpoint/2010/main" val="23185266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Examples of Amino </a:t>
            </a:r>
            <a:r>
              <a:rPr lang="en-CA"/>
              <a:t>Acids </a:t>
            </a:r>
            <a:r>
              <a:rPr lang="en-CA" smtClean="0"/>
              <a:t>3/3</a:t>
            </a:r>
            <a:endParaRPr lang="en-CA"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65577"/>
          <a:stretch/>
        </p:blipFill>
        <p:spPr>
          <a:xfrm>
            <a:off x="338532" y="1988840"/>
            <a:ext cx="8413433" cy="3816424"/>
          </a:xfrm>
          <a:prstGeom prst="rect">
            <a:avLst/>
          </a:prstGeom>
        </p:spPr>
      </p:pic>
      <p:sp>
        <p:nvSpPr>
          <p:cNvPr id="4" name="TextBox 3"/>
          <p:cNvSpPr txBox="1"/>
          <p:nvPr/>
        </p:nvSpPr>
        <p:spPr>
          <a:xfrm>
            <a:off x="2281622" y="5791619"/>
            <a:ext cx="4527252" cy="461665"/>
          </a:xfrm>
          <a:prstGeom prst="rect">
            <a:avLst/>
          </a:prstGeom>
          <a:noFill/>
        </p:spPr>
        <p:txBody>
          <a:bodyPr wrap="square" rtlCol="0">
            <a:spAutoFit/>
          </a:bodyPr>
          <a:lstStyle/>
          <a:p>
            <a:r>
              <a:rPr lang="en-CA" sz="1200" dirty="0"/>
              <a:t>http://dwb4.unl.edu/Chem/CHEM869K/CHEM869KLinks/esg-www.mit.edu/esgbio/lm/proteins/aa/aminoacids.gif </a:t>
            </a:r>
          </a:p>
        </p:txBody>
      </p:sp>
    </p:spTree>
    <p:extLst>
      <p:ext uri="{BB962C8B-B14F-4D97-AF65-F5344CB8AC3E}">
        <p14:creationId xmlns:p14="http://schemas.microsoft.com/office/powerpoint/2010/main" val="5350117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Since we know that polymers can contain thousands of monomers, this becomes a seemingly overwhelming task.</a:t>
            </a:r>
          </a:p>
          <a:p>
            <a:r>
              <a:rPr lang="en-CA" dirty="0" smtClean="0"/>
              <a:t>However when drawing the structure or writing the formula we do not focus on the entire polymer.  But only on a small part of it.  This is the part that is repeated throughout the polymer.</a:t>
            </a:r>
            <a:endParaRPr lang="en-CA" dirty="0"/>
          </a:p>
        </p:txBody>
      </p:sp>
      <p:sp>
        <p:nvSpPr>
          <p:cNvPr id="3" name="Title 2"/>
          <p:cNvSpPr>
            <a:spLocks noGrp="1"/>
          </p:cNvSpPr>
          <p:nvPr>
            <p:ph type="title"/>
          </p:nvPr>
        </p:nvSpPr>
        <p:spPr/>
        <p:txBody>
          <a:bodyPr/>
          <a:lstStyle/>
          <a:p>
            <a:r>
              <a:rPr lang="en-CA" dirty="0" smtClean="0"/>
              <a:t>How to draw the structure</a:t>
            </a:r>
            <a:endParaRPr lang="en-CA" dirty="0"/>
          </a:p>
        </p:txBody>
      </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5776" y="3392005"/>
            <a:ext cx="3816424" cy="2772191"/>
          </a:xfrm>
          <a:prstGeom prst="rect">
            <a:avLst/>
          </a:prstGeom>
        </p:spPr>
      </p:pic>
      <p:sp>
        <p:nvSpPr>
          <p:cNvPr id="5" name="TextBox 4"/>
          <p:cNvSpPr txBox="1"/>
          <p:nvPr/>
        </p:nvSpPr>
        <p:spPr>
          <a:xfrm>
            <a:off x="2555776" y="6189023"/>
            <a:ext cx="4464496" cy="646331"/>
          </a:xfrm>
          <a:prstGeom prst="rect">
            <a:avLst/>
          </a:prstGeom>
          <a:noFill/>
        </p:spPr>
        <p:txBody>
          <a:bodyPr wrap="square" rtlCol="0">
            <a:spAutoFit/>
          </a:bodyPr>
          <a:lstStyle/>
          <a:p>
            <a:r>
              <a:rPr lang="en-CA" sz="1200" dirty="0"/>
              <a:t>http://www.ndt-ed.org/EducationResources/CommunityCollege/Materials/Graphics/PolyethyleneChain.jpg </a:t>
            </a:r>
          </a:p>
        </p:txBody>
      </p:sp>
    </p:spTree>
    <p:extLst>
      <p:ext uri="{BB962C8B-B14F-4D97-AF65-F5344CB8AC3E}">
        <p14:creationId xmlns:p14="http://schemas.microsoft.com/office/powerpoint/2010/main" val="4970635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Draw the monomer structure.</a:t>
            </a:r>
          </a:p>
          <a:p>
            <a:r>
              <a:rPr lang="en-CA" dirty="0" smtClean="0"/>
              <a:t>Put the brackets around the monomer.  (Also notice that the monomer loses the double bond).</a:t>
            </a:r>
          </a:p>
          <a:p>
            <a:r>
              <a:rPr lang="en-CA" dirty="0" smtClean="0"/>
              <a:t>Place horizontal lines on the brackets, (this symbolizes that the monomer is bonded to other identical monomers).</a:t>
            </a:r>
          </a:p>
          <a:p>
            <a:r>
              <a:rPr lang="en-CA" dirty="0" smtClean="0"/>
              <a:t>Place either a subscript n or the number of polymer links, (if known) outside the brackets.</a:t>
            </a:r>
            <a:endParaRPr lang="en-CA" dirty="0"/>
          </a:p>
        </p:txBody>
      </p:sp>
      <p:sp>
        <p:nvSpPr>
          <p:cNvPr id="3" name="Title 2"/>
          <p:cNvSpPr>
            <a:spLocks noGrp="1"/>
          </p:cNvSpPr>
          <p:nvPr>
            <p:ph type="title"/>
          </p:nvPr>
        </p:nvSpPr>
        <p:spPr/>
        <p:txBody>
          <a:bodyPr/>
          <a:lstStyle/>
          <a:p>
            <a:r>
              <a:rPr lang="en-CA" dirty="0" smtClean="0"/>
              <a:t>Structure</a:t>
            </a:r>
            <a:endParaRPr lang="en-CA"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728" y="4221087"/>
            <a:ext cx="5380562" cy="1927365"/>
          </a:xfrm>
          <a:prstGeom prst="rect">
            <a:avLst/>
          </a:prstGeom>
        </p:spPr>
      </p:pic>
      <p:sp>
        <p:nvSpPr>
          <p:cNvPr id="4" name="TextBox 3"/>
          <p:cNvSpPr txBox="1"/>
          <p:nvPr/>
        </p:nvSpPr>
        <p:spPr>
          <a:xfrm>
            <a:off x="2123728" y="6172587"/>
            <a:ext cx="5472608" cy="461665"/>
          </a:xfrm>
          <a:prstGeom prst="rect">
            <a:avLst/>
          </a:prstGeom>
          <a:noFill/>
        </p:spPr>
        <p:txBody>
          <a:bodyPr wrap="square" rtlCol="0">
            <a:spAutoFit/>
          </a:bodyPr>
          <a:lstStyle/>
          <a:p>
            <a:r>
              <a:rPr lang="en-CA" sz="1200" dirty="0"/>
              <a:t>http://cornellbiochem.wikispaces.com/file/view/Ethene_polymerization.png/177897061/Ethene_polymerization.png </a:t>
            </a:r>
          </a:p>
        </p:txBody>
      </p:sp>
    </p:spTree>
    <p:extLst>
      <p:ext uri="{BB962C8B-B14F-4D97-AF65-F5344CB8AC3E}">
        <p14:creationId xmlns:p14="http://schemas.microsoft.com/office/powerpoint/2010/main" val="31202384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719072"/>
            <a:ext cx="7931224" cy="2790048"/>
          </a:xfrm>
        </p:spPr>
        <p:txBody>
          <a:bodyPr>
            <a:normAutofit fontScale="92500" lnSpcReduction="20000"/>
          </a:bodyPr>
          <a:lstStyle/>
          <a:p>
            <a:r>
              <a:rPr lang="en-CA" dirty="0" smtClean="0"/>
              <a:t>The naming for polymers is rather simple, they follow the same general rule.</a:t>
            </a:r>
          </a:p>
          <a:p>
            <a:r>
              <a:rPr lang="en-CA" dirty="0" smtClean="0"/>
              <a:t>Poly(name of monomer)</a:t>
            </a:r>
          </a:p>
          <a:p>
            <a:r>
              <a:rPr lang="en-CA" dirty="0" smtClean="0"/>
              <a:t>Certain polymers have more than one monomer, but it follows the same rule.</a:t>
            </a:r>
          </a:p>
          <a:p>
            <a:r>
              <a:rPr lang="en-CA" dirty="0" smtClean="0"/>
              <a:t>(There are some exceptions to this rule, some polymers have more than one name).</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187624" y="4293096"/>
            <a:ext cx="6696744" cy="2028817"/>
          </a:xfrm>
        </p:spPr>
      </p:pic>
      <p:sp>
        <p:nvSpPr>
          <p:cNvPr id="4" name="Title 3"/>
          <p:cNvSpPr>
            <a:spLocks noGrp="1"/>
          </p:cNvSpPr>
          <p:nvPr>
            <p:ph type="title"/>
          </p:nvPr>
        </p:nvSpPr>
        <p:spPr/>
        <p:txBody>
          <a:bodyPr/>
          <a:lstStyle/>
          <a:p>
            <a:r>
              <a:rPr lang="en-CA" dirty="0" smtClean="0"/>
              <a:t>Naming</a:t>
            </a:r>
            <a:endParaRPr lang="en-CA" dirty="0"/>
          </a:p>
        </p:txBody>
      </p:sp>
      <p:sp>
        <p:nvSpPr>
          <p:cNvPr id="3" name="TextBox 2"/>
          <p:cNvSpPr txBox="1"/>
          <p:nvPr/>
        </p:nvSpPr>
        <p:spPr>
          <a:xfrm>
            <a:off x="1259632" y="6309320"/>
            <a:ext cx="6624736" cy="276999"/>
          </a:xfrm>
          <a:prstGeom prst="rect">
            <a:avLst/>
          </a:prstGeom>
          <a:noFill/>
        </p:spPr>
        <p:txBody>
          <a:bodyPr wrap="square" rtlCol="0">
            <a:spAutoFit/>
          </a:bodyPr>
          <a:lstStyle/>
          <a:p>
            <a:r>
              <a:rPr lang="en-CA" sz="1200" dirty="0"/>
              <a:t>http://upload.wikimedia.org/wikipedia/commons/2/27/Ethene_polymerization.png </a:t>
            </a:r>
          </a:p>
        </p:txBody>
      </p:sp>
    </p:spTree>
    <p:extLst>
      <p:ext uri="{BB962C8B-B14F-4D97-AF65-F5344CB8AC3E}">
        <p14:creationId xmlns:p14="http://schemas.microsoft.com/office/powerpoint/2010/main" val="38600082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1701800"/>
            <a:ext cx="8280920" cy="5039568"/>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79044120"/>
              </p:ext>
            </p:extLst>
          </p:nvPr>
        </p:nvGraphicFramePr>
        <p:xfrm>
          <a:off x="467544" y="1701800"/>
          <a:ext cx="8136903" cy="5015596"/>
        </p:xfrm>
        <a:graphic>
          <a:graphicData uri="http://schemas.openxmlformats.org/drawingml/2006/table">
            <a:tbl>
              <a:tblPr/>
              <a:tblGrid>
                <a:gridCol w="3075777"/>
                <a:gridCol w="1362678"/>
                <a:gridCol w="3698448"/>
              </a:tblGrid>
              <a:tr h="286162">
                <a:tc>
                  <a:txBody>
                    <a:bodyPr/>
                    <a:lstStyle/>
                    <a:p>
                      <a:pPr algn="ctr"/>
                      <a:r>
                        <a:rPr lang="en-CA" sz="700" b="1" i="0">
                          <a:solidFill>
                            <a:srgbClr val="000080"/>
                          </a:solidFill>
                          <a:effectLst/>
                          <a:latin typeface="verdana"/>
                        </a:rPr>
                        <a:t>Monomer Name</a:t>
                      </a:r>
                      <a:br>
                        <a:rPr lang="en-CA" sz="700" b="1" i="0">
                          <a:solidFill>
                            <a:srgbClr val="000080"/>
                          </a:solidFill>
                          <a:effectLst/>
                          <a:latin typeface="verdana"/>
                        </a:rPr>
                      </a:br>
                      <a:r>
                        <a:rPr lang="en-CA" sz="700" b="1" i="0">
                          <a:solidFill>
                            <a:srgbClr val="000080"/>
                          </a:solidFill>
                          <a:effectLst/>
                          <a:latin typeface="verdana"/>
                        </a:rPr>
                        <a:t>Monomer Structure</a:t>
                      </a:r>
                    </a:p>
                  </a:txBody>
                  <a:tcPr marL="34067" marR="34067" marT="34067" marB="34067"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solidFill>
                      <a:srgbClr val="FFFF9C"/>
                    </a:solidFill>
                  </a:tcPr>
                </a:tc>
                <a:tc>
                  <a:txBody>
                    <a:bodyPr/>
                    <a:lstStyle/>
                    <a:p>
                      <a:pPr algn="ctr"/>
                      <a:r>
                        <a:rPr lang="en-CA" sz="700" b="1" i="0">
                          <a:solidFill>
                            <a:srgbClr val="000080"/>
                          </a:solidFill>
                          <a:effectLst/>
                          <a:latin typeface="verdana"/>
                        </a:rPr>
                        <a:t>Polymer Name</a:t>
                      </a:r>
                      <a:br>
                        <a:rPr lang="en-CA" sz="700" b="1" i="0">
                          <a:solidFill>
                            <a:srgbClr val="000080"/>
                          </a:solidFill>
                          <a:effectLst/>
                          <a:latin typeface="verdana"/>
                        </a:rPr>
                      </a:br>
                      <a:r>
                        <a:rPr lang="en-CA" sz="700" b="1" i="0">
                          <a:solidFill>
                            <a:srgbClr val="000080"/>
                          </a:solidFill>
                          <a:effectLst/>
                          <a:latin typeface="verdana"/>
                        </a:rPr>
                        <a:t>Polymer Structure</a:t>
                      </a:r>
                    </a:p>
                  </a:txBody>
                  <a:tcPr marL="34067" marR="34067" marT="34067" marB="34067"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solidFill>
                      <a:srgbClr val="FFFF9C"/>
                    </a:solidFill>
                  </a:tcPr>
                </a:tc>
                <a:tc>
                  <a:txBody>
                    <a:bodyPr/>
                    <a:lstStyle/>
                    <a:p>
                      <a:pPr algn="ctr"/>
                      <a:r>
                        <a:rPr lang="en-CA" sz="700" b="1" i="0">
                          <a:solidFill>
                            <a:srgbClr val="000080"/>
                          </a:solidFill>
                          <a:effectLst/>
                          <a:latin typeface="verdana"/>
                        </a:rPr>
                        <a:t>Polymer Uses</a:t>
                      </a:r>
                    </a:p>
                  </a:txBody>
                  <a:tcPr marL="34067" marR="34067" marT="34067" marB="34067" anchor="ctr">
                    <a:lnL w="19050" cap="flat" cmpd="sng" algn="ctr">
                      <a:solidFill>
                        <a:srgbClr val="FFFF6B"/>
                      </a:solidFill>
                      <a:prstDash val="solid"/>
                      <a:round/>
                      <a:headEnd type="none" w="med" len="med"/>
                      <a:tailEnd type="none" w="med" len="med"/>
                    </a:lnL>
                    <a:lnR w="19050" cap="flat" cmpd="sng" algn="ctr">
                      <a:solidFill>
                        <a:srgbClr val="FFFF9C"/>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solidFill>
                      <a:srgbClr val="FFFF9C"/>
                    </a:solidFill>
                  </a:tcPr>
                </a:tc>
              </a:tr>
              <a:tr h="1242762">
                <a:tc>
                  <a:txBody>
                    <a:bodyPr/>
                    <a:lstStyle/>
                    <a:p>
                      <a:pPr algn="ctr"/>
                      <a:r>
                        <a:rPr lang="en-CA" sz="1300"/>
                        <a:t>ethene (ethylene)</a:t>
                      </a:r>
                      <a:br>
                        <a:rPr lang="en-CA" sz="1300"/>
                      </a:br>
                      <a:r>
                        <a:rPr lang="en-CA" sz="1300"/>
                        <a:t>CH</a:t>
                      </a:r>
                      <a:r>
                        <a:rPr lang="en-CA" sz="1300" baseline="-25000"/>
                        <a:t>2</a:t>
                      </a:r>
                      <a:r>
                        <a:rPr lang="en-CA" sz="1300"/>
                        <a:t>=CH</a:t>
                      </a:r>
                      <a:r>
                        <a:rPr lang="en-CA" sz="1300" baseline="-25000"/>
                        <a:t>2</a:t>
                      </a:r>
                      <a:endParaRPr lang="en-CA" sz="1300"/>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c>
                  <a:txBody>
                    <a:bodyPr/>
                    <a:lstStyle/>
                    <a:p>
                      <a:pPr algn="ctr"/>
                      <a:r>
                        <a:rPr lang="en-CA" sz="700" b="0" i="0" u="none" strike="noStrike">
                          <a:solidFill>
                            <a:srgbClr val="63C6DE"/>
                          </a:solidFill>
                          <a:effectLst/>
                          <a:latin typeface="verdana"/>
                          <a:hlinkClick r:id="rId3"/>
                        </a:rPr>
                        <a:t>polyethene</a:t>
                      </a:r>
                      <a:r>
                        <a:rPr lang="en-CA" sz="1300"/>
                        <a:t> (polythene or polyethylene)</a:t>
                      </a:r>
                      <a:br>
                        <a:rPr lang="en-CA" sz="1300"/>
                      </a:br>
                      <a:r>
                        <a:rPr lang="en-CA" sz="1300"/>
                        <a:t>-[-CH</a:t>
                      </a:r>
                      <a:r>
                        <a:rPr lang="en-CA" sz="1300" baseline="-25000"/>
                        <a:t>2</a:t>
                      </a:r>
                      <a:r>
                        <a:rPr lang="en-CA" sz="1300"/>
                        <a:t>-CH</a:t>
                      </a:r>
                      <a:r>
                        <a:rPr lang="en-CA" sz="1300" baseline="-25000"/>
                        <a:t>2</a:t>
                      </a:r>
                      <a:r>
                        <a:rPr lang="en-CA" sz="1300"/>
                        <a:t>-]</a:t>
                      </a:r>
                      <a:r>
                        <a:rPr lang="en-CA" sz="1300" baseline="-25000"/>
                        <a:t>n</a:t>
                      </a:r>
                      <a:r>
                        <a:rPr lang="en-CA" sz="1300"/>
                        <a:t>-</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c>
                  <a:txBody>
                    <a:bodyPr/>
                    <a:lstStyle/>
                    <a:p>
                      <a:pPr algn="ctr"/>
                      <a:r>
                        <a:rPr lang="en-CA" sz="1300"/>
                        <a:t>LDPE for sandwich wrap, cling wrap</a:t>
                      </a:r>
                      <a:br>
                        <a:rPr lang="en-CA" sz="1300"/>
                      </a:br>
                      <a:r>
                        <a:rPr lang="en-CA" sz="1300"/>
                        <a:t>HDPE for water pipes, wire insulation</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9C"/>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r>
              <a:tr h="261634">
                <a:tc gridSpan="3">
                  <a:txBody>
                    <a:bodyPr/>
                    <a:lstStyle/>
                    <a:p>
                      <a:pPr algn="ctr"/>
                      <a:endParaRPr lang="en-CA" sz="1300"/>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9C"/>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c hMerge="1">
                  <a:txBody>
                    <a:bodyPr/>
                    <a:lstStyle/>
                    <a:p>
                      <a:endParaRPr lang="en-CA"/>
                    </a:p>
                  </a:txBody>
                  <a:tcPr/>
                </a:tc>
                <a:tc hMerge="1">
                  <a:txBody>
                    <a:bodyPr/>
                    <a:lstStyle/>
                    <a:p>
                      <a:endParaRPr lang="en-CA"/>
                    </a:p>
                  </a:txBody>
                  <a:tcPr/>
                </a:tc>
              </a:tr>
              <a:tr h="1242762">
                <a:tc>
                  <a:txBody>
                    <a:bodyPr/>
                    <a:lstStyle/>
                    <a:p>
                      <a:pPr algn="ctr"/>
                      <a:r>
                        <a:rPr lang="en-CA" sz="1300"/>
                        <a:t>propene (propylene)</a:t>
                      </a:r>
                      <a:br>
                        <a:rPr lang="en-CA" sz="1300"/>
                      </a:br>
                      <a:r>
                        <a:rPr lang="en-CA" sz="1300"/>
                        <a:t>CH</a:t>
                      </a:r>
                      <a:r>
                        <a:rPr lang="en-CA" sz="1300" baseline="-25000"/>
                        <a:t>2</a:t>
                      </a:r>
                      <a:r>
                        <a:rPr lang="en-CA" sz="1300"/>
                        <a:t>=CHCH</a:t>
                      </a:r>
                      <a:r>
                        <a:rPr lang="en-CA" sz="1300" baseline="-25000"/>
                        <a:t>3</a:t>
                      </a:r>
                      <a:endParaRPr lang="en-CA" sz="1300"/>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c>
                  <a:txBody>
                    <a:bodyPr/>
                    <a:lstStyle/>
                    <a:p>
                      <a:pPr algn="ctr"/>
                      <a:r>
                        <a:rPr lang="en-CA" sz="1300"/>
                        <a:t>polypropene (polypropylene)</a:t>
                      </a:r>
                      <a:br>
                        <a:rPr lang="en-CA" sz="1300"/>
                      </a:br>
                      <a:r>
                        <a:rPr lang="en-CA" sz="1300"/>
                        <a:t>-[-CH</a:t>
                      </a:r>
                      <a:r>
                        <a:rPr lang="en-CA" sz="1300" baseline="-25000"/>
                        <a:t>2</a:t>
                      </a:r>
                      <a:r>
                        <a:rPr lang="en-CA" sz="1300"/>
                        <a:t>-CHCH</a:t>
                      </a:r>
                      <a:r>
                        <a:rPr lang="en-CA" sz="1300" baseline="-25000"/>
                        <a:t>3</a:t>
                      </a:r>
                      <a:r>
                        <a:rPr lang="en-CA" sz="1300"/>
                        <a:t>-]</a:t>
                      </a:r>
                      <a:r>
                        <a:rPr lang="en-CA" sz="1300" baseline="-25000"/>
                        <a:t>n</a:t>
                      </a:r>
                      <a:r>
                        <a:rPr lang="en-CA" sz="1300"/>
                        <a:t>-</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c>
                  <a:txBody>
                    <a:bodyPr/>
                    <a:lstStyle/>
                    <a:p>
                      <a:pPr algn="ctr"/>
                      <a:r>
                        <a:rPr lang="en-CA" sz="1300"/>
                        <a:t>electrical appliances, automotive applications, ropes, carpets, films</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9C"/>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r>
              <a:tr h="261634">
                <a:tc gridSpan="3">
                  <a:txBody>
                    <a:bodyPr/>
                    <a:lstStyle/>
                    <a:p>
                      <a:pPr algn="ctr"/>
                      <a:endParaRPr lang="en-CA" sz="1300"/>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9C"/>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C6"/>
                      </a:solidFill>
                      <a:prstDash val="solid"/>
                      <a:round/>
                      <a:headEnd type="none" w="med" len="med"/>
                      <a:tailEnd type="none" w="med" len="med"/>
                    </a:lnB>
                  </a:tcPr>
                </a:tc>
                <a:tc hMerge="1">
                  <a:txBody>
                    <a:bodyPr/>
                    <a:lstStyle/>
                    <a:p>
                      <a:endParaRPr lang="en-CA"/>
                    </a:p>
                  </a:txBody>
                  <a:tcPr/>
                </a:tc>
                <a:tc hMerge="1">
                  <a:txBody>
                    <a:bodyPr/>
                    <a:lstStyle/>
                    <a:p>
                      <a:endParaRPr lang="en-CA"/>
                    </a:p>
                  </a:txBody>
                  <a:tcPr/>
                </a:tc>
              </a:tr>
              <a:tr h="1453326">
                <a:tc>
                  <a:txBody>
                    <a:bodyPr/>
                    <a:lstStyle/>
                    <a:p>
                      <a:pPr algn="ctr"/>
                      <a:r>
                        <a:rPr lang="en-CA" sz="1300"/>
                        <a:t>chloroethane (vinyl chloride)</a:t>
                      </a:r>
                      <a:br>
                        <a:rPr lang="en-CA" sz="1300"/>
                      </a:br>
                      <a:r>
                        <a:rPr lang="en-CA" sz="1300"/>
                        <a:t>CH</a:t>
                      </a:r>
                      <a:r>
                        <a:rPr lang="en-CA" sz="1300" baseline="-25000"/>
                        <a:t>2</a:t>
                      </a:r>
                      <a:r>
                        <a:rPr lang="en-CA" sz="1300"/>
                        <a:t>=CHCl</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42"/>
                      </a:solidFill>
                      <a:prstDash val="solid"/>
                      <a:round/>
                      <a:headEnd type="none" w="med" len="med"/>
                      <a:tailEnd type="none" w="med" len="med"/>
                    </a:lnB>
                  </a:tcPr>
                </a:tc>
                <a:tc>
                  <a:txBody>
                    <a:bodyPr/>
                    <a:lstStyle/>
                    <a:p>
                      <a:pPr algn="ctr"/>
                      <a:r>
                        <a:rPr lang="en-CA" sz="1300"/>
                        <a:t>polyvinyl chloride (PVC)</a:t>
                      </a:r>
                      <a:br>
                        <a:rPr lang="en-CA" sz="1300"/>
                      </a:br>
                      <a:r>
                        <a:rPr lang="en-CA" sz="1300"/>
                        <a:t>-[-CH</a:t>
                      </a:r>
                      <a:r>
                        <a:rPr lang="en-CA" sz="1300" baseline="-25000"/>
                        <a:t>2</a:t>
                      </a:r>
                      <a:r>
                        <a:rPr lang="en-CA" sz="1300"/>
                        <a:t>-CHCl-]</a:t>
                      </a:r>
                      <a:r>
                        <a:rPr lang="en-CA" sz="1300" baseline="-25000"/>
                        <a:t>n</a:t>
                      </a:r>
                      <a:r>
                        <a:rPr lang="en-CA" sz="1300"/>
                        <a:t>-</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6B"/>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42"/>
                      </a:solidFill>
                      <a:prstDash val="solid"/>
                      <a:round/>
                      <a:headEnd type="none" w="med" len="med"/>
                      <a:tailEnd type="none" w="med" len="med"/>
                    </a:lnB>
                  </a:tcPr>
                </a:tc>
                <a:tc>
                  <a:txBody>
                    <a:bodyPr/>
                    <a:lstStyle/>
                    <a:p>
                      <a:pPr algn="ctr"/>
                      <a:r>
                        <a:rPr lang="en-CA" sz="1300"/>
                        <a:t>indoor electrical conduit, underground water pipes</a:t>
                      </a:r>
                    </a:p>
                  </a:txBody>
                  <a:tcPr marL="65409" marR="65409" marT="32704" marB="32704" anchor="ctr">
                    <a:lnL w="19050" cap="flat" cmpd="sng" algn="ctr">
                      <a:solidFill>
                        <a:srgbClr val="FFFF6B"/>
                      </a:solidFill>
                      <a:prstDash val="solid"/>
                      <a:round/>
                      <a:headEnd type="none" w="med" len="med"/>
                      <a:tailEnd type="none" w="med" len="med"/>
                    </a:lnL>
                    <a:lnR w="19050" cap="flat" cmpd="sng" algn="ctr">
                      <a:solidFill>
                        <a:srgbClr val="FFFF9C"/>
                      </a:solidFill>
                      <a:prstDash val="solid"/>
                      <a:round/>
                      <a:headEnd type="none" w="med" len="med"/>
                      <a:tailEnd type="none" w="med" len="med"/>
                    </a:lnR>
                    <a:lnT w="19050" cap="flat" cmpd="sng" algn="ctr">
                      <a:solidFill>
                        <a:srgbClr val="FFFFC6"/>
                      </a:solidFill>
                      <a:prstDash val="solid"/>
                      <a:round/>
                      <a:headEnd type="none" w="med" len="med"/>
                      <a:tailEnd type="none" w="med" len="med"/>
                    </a:lnT>
                    <a:lnB w="19050" cap="flat" cmpd="sng" algn="ctr">
                      <a:solidFill>
                        <a:srgbClr val="FFFF42"/>
                      </a:solidFill>
                      <a:prstDash val="solid"/>
                      <a:round/>
                      <a:headEnd type="none" w="med" len="med"/>
                      <a:tailEnd type="none" w="med" len="med"/>
                    </a:lnB>
                  </a:tcPr>
                </a:tc>
              </a:tr>
              <a:tr h="261634">
                <a:tc gridSpan="3">
                  <a:txBody>
                    <a:bodyPr/>
                    <a:lstStyle/>
                    <a:p>
                      <a:endParaRPr lang="en-CA" sz="1300" dirty="0"/>
                    </a:p>
                  </a:txBody>
                  <a:tcPr marL="65409" marR="65409" marT="32704" marB="32704">
                    <a:lnL w="12700" cmpd="sng">
                      <a:noFill/>
                      <a:prstDash val="solid"/>
                    </a:lnL>
                    <a:lnR w="12700" cmpd="sng">
                      <a:noFill/>
                      <a:prstDash val="solid"/>
                    </a:lnR>
                    <a:lnT w="19050" cap="flat" cmpd="sng" algn="ctr">
                      <a:solidFill>
                        <a:srgbClr val="FFFF42"/>
                      </a:solidFill>
                      <a:prstDash val="solid"/>
                      <a:round/>
                      <a:headEnd type="none" w="med" len="med"/>
                      <a:tailEnd type="none" w="med" len="med"/>
                    </a:lnT>
                    <a:lnB w="12700" cmpd="sng">
                      <a:noFill/>
                      <a:prstDash val="solid"/>
                    </a:lnB>
                  </a:tcPr>
                </a:tc>
                <a:tc hMerge="1">
                  <a:txBody>
                    <a:bodyPr/>
                    <a:lstStyle/>
                    <a:p>
                      <a:pPr algn="ctr"/>
                      <a:endParaRPr lang="en-CA" sz="1300" dirty="0"/>
                    </a:p>
                  </a:txBody>
                  <a:tcPr marL="65409" marR="65409" marT="32704" marB="32704">
                    <a:lnR w="12700" cmpd="sng">
                      <a:noFill/>
                      <a:prstDash val="solid"/>
                    </a:lnR>
                    <a:lnT w="19050" cap="flat" cmpd="sng" algn="ctr">
                      <a:solidFill>
                        <a:srgbClr val="FFFF42"/>
                      </a:solidFill>
                      <a:prstDash val="solid"/>
                      <a:round/>
                      <a:headEnd type="none" w="med" len="med"/>
                      <a:tailEnd type="none" w="med" len="med"/>
                    </a:lnT>
                  </a:tcPr>
                </a:tc>
                <a:tc hMerge="1">
                  <a:txBody>
                    <a:bodyPr/>
                    <a:lstStyle/>
                    <a:p>
                      <a:endParaRPr lang="en-CA" sz="1300" dirty="0"/>
                    </a:p>
                  </a:txBody>
                  <a:tcPr marL="65409" marR="65409" marT="32704" marB="32704">
                    <a:lnR w="12700" cmpd="sng">
                      <a:noFill/>
                      <a:prstDash val="solid"/>
                    </a:lnR>
                    <a:lnT w="19050" cap="flat" cmpd="sng" algn="ctr">
                      <a:solidFill>
                        <a:srgbClr val="FFFF42"/>
                      </a:solidFill>
                      <a:prstDash val="solid"/>
                      <a:round/>
                      <a:headEnd type="none" w="med" len="med"/>
                      <a:tailEnd type="none" w="med" len="med"/>
                    </a:lnT>
                    <a:lnB w="12700" cmpd="sng">
                      <a:noFill/>
                      <a:prstDash val="solid"/>
                    </a:lnB>
                  </a:tcPr>
                </a:tc>
              </a:tr>
            </a:tbl>
          </a:graphicData>
        </a:graphic>
      </p:graphicFrame>
      <p:sp>
        <p:nvSpPr>
          <p:cNvPr id="3" name="Title 2"/>
          <p:cNvSpPr>
            <a:spLocks noGrp="1"/>
          </p:cNvSpPr>
          <p:nvPr>
            <p:ph type="title"/>
          </p:nvPr>
        </p:nvSpPr>
        <p:spPr/>
        <p:txBody>
          <a:bodyPr/>
          <a:lstStyle/>
          <a:p>
            <a:r>
              <a:rPr lang="en-CA" dirty="0" smtClean="0"/>
              <a:t>Examples of Polymer Names</a:t>
            </a:r>
            <a:endParaRPr lang="en-CA" dirty="0"/>
          </a:p>
        </p:txBody>
      </p:sp>
      <p:sp>
        <p:nvSpPr>
          <p:cNvPr id="6" name="Rectangle 3"/>
          <p:cNvSpPr>
            <a:spLocks noChangeArrowheads="1"/>
          </p:cNvSpPr>
          <p:nvPr/>
        </p:nvSpPr>
        <p:spPr bwMode="auto">
          <a:xfrm>
            <a:off x="2540000" y="1701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TextBox 3"/>
          <p:cNvSpPr txBox="1"/>
          <p:nvPr/>
        </p:nvSpPr>
        <p:spPr>
          <a:xfrm>
            <a:off x="2915816" y="6464369"/>
            <a:ext cx="3240360" cy="276999"/>
          </a:xfrm>
          <a:prstGeom prst="rect">
            <a:avLst/>
          </a:prstGeom>
          <a:noFill/>
        </p:spPr>
        <p:txBody>
          <a:bodyPr wrap="square" rtlCol="0">
            <a:spAutoFit/>
          </a:bodyPr>
          <a:lstStyle/>
          <a:p>
            <a:r>
              <a:rPr lang="en-CA" sz="1200" dirty="0"/>
              <a:t>http://www.ausetute.com.au/polymers.html </a:t>
            </a:r>
          </a:p>
        </p:txBody>
      </p:sp>
    </p:spTree>
    <p:extLst>
      <p:ext uri="{BB962C8B-B14F-4D97-AF65-F5344CB8AC3E}">
        <p14:creationId xmlns:p14="http://schemas.microsoft.com/office/powerpoint/2010/main" val="31999695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CA" dirty="0" smtClean="0"/>
              <a:t>Vinyl is an </a:t>
            </a:r>
            <a:r>
              <a:rPr lang="en-CA" dirty="0" err="1" smtClean="0"/>
              <a:t>ethene</a:t>
            </a:r>
            <a:r>
              <a:rPr lang="en-CA" dirty="0" smtClean="0"/>
              <a:t> which has 3 hydrogen atoms and 1 bond ready to take on a functional group, (substituent).</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549262" y="1988840"/>
            <a:ext cx="4168884" cy="3600400"/>
          </a:xfrm>
        </p:spPr>
      </p:pic>
      <p:sp>
        <p:nvSpPr>
          <p:cNvPr id="4" name="Title 3"/>
          <p:cNvSpPr>
            <a:spLocks noGrp="1"/>
          </p:cNvSpPr>
          <p:nvPr>
            <p:ph type="title"/>
          </p:nvPr>
        </p:nvSpPr>
        <p:spPr/>
        <p:txBody>
          <a:bodyPr/>
          <a:lstStyle/>
          <a:p>
            <a:r>
              <a:rPr lang="en-CA" dirty="0" smtClean="0"/>
              <a:t>What is Vinyl</a:t>
            </a:r>
            <a:endParaRPr lang="en-CA" dirty="0"/>
          </a:p>
        </p:txBody>
      </p:sp>
      <p:sp>
        <p:nvSpPr>
          <p:cNvPr id="3" name="TextBox 2"/>
          <p:cNvSpPr txBox="1"/>
          <p:nvPr/>
        </p:nvSpPr>
        <p:spPr>
          <a:xfrm>
            <a:off x="4283968" y="5589240"/>
            <a:ext cx="4860032" cy="1200329"/>
          </a:xfrm>
          <a:prstGeom prst="rect">
            <a:avLst/>
          </a:prstGeom>
          <a:noFill/>
        </p:spPr>
        <p:txBody>
          <a:bodyPr wrap="square" rtlCol="0">
            <a:spAutoFit/>
          </a:bodyPr>
          <a:lstStyle/>
          <a:p>
            <a:r>
              <a:rPr lang="en-CA" sz="900" dirty="0"/>
              <a:t>http://www.google.ca/imgres?q=vinyl+polymer+structure&amp;um=1&amp;hl=en&amp;sa=N&amp;qscrl=1&amp;rlz=1T4ADFA_enCA412CA413&amp;biw=1366&amp;bih=612&amp;tbm=isch&amp;tbnid=-1vXwlATDuJzaM:&amp;imgrefurl=http://www.mpcfaculty.net/mark_bishop/addition_polymers.htm&amp;docid=81Y01U7PWSDRbM&amp;imgurl=http://www.mpcfaculty.net/mark_bishop/pvc_formation.jpg&amp;w=372&amp;h=321&amp;ei=vudgUPuwM8-B0AH_rYH4DQ&amp;zoom=1&amp;iact=hc&amp;vpx=415&amp;vpy=152&amp;dur=4266&amp;hovh=209&amp;hovw=242&amp;tx=138&amp;ty=112&amp;sig=102163294003095376708&amp;page=1&amp;tbnh=158&amp;tbnw=183&amp;start=0&amp;ndsp=17&amp;ved=1t:429,r:1,s:0,i:72</a:t>
            </a:r>
          </a:p>
        </p:txBody>
      </p:sp>
    </p:spTree>
    <p:extLst>
      <p:ext uri="{BB962C8B-B14F-4D97-AF65-F5344CB8AC3E}">
        <p14:creationId xmlns:p14="http://schemas.microsoft.com/office/powerpoint/2010/main" val="18555205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When writing the formula:</a:t>
            </a:r>
          </a:p>
          <a:p>
            <a:r>
              <a:rPr lang="en-CA" dirty="0" smtClean="0"/>
              <a:t>1. Identify the monomer.</a:t>
            </a:r>
          </a:p>
          <a:p>
            <a:r>
              <a:rPr lang="en-CA" dirty="0" smtClean="0"/>
              <a:t>2.Use brackets with bonds coming off each side.</a:t>
            </a:r>
          </a:p>
          <a:p>
            <a:r>
              <a:rPr lang="en-CA" dirty="0" smtClean="0"/>
              <a:t>3. Put n outside of brackets, (as a subscript), or the number of monomers, (if known).</a:t>
            </a:r>
          </a:p>
          <a:p>
            <a:r>
              <a:rPr lang="en-CA" dirty="0" smtClean="0"/>
              <a:t>Example: (See next slide)</a:t>
            </a:r>
            <a:endParaRPr lang="en-CA" dirty="0"/>
          </a:p>
        </p:txBody>
      </p:sp>
      <p:sp>
        <p:nvSpPr>
          <p:cNvPr id="3" name="Title 2"/>
          <p:cNvSpPr>
            <a:spLocks noGrp="1"/>
          </p:cNvSpPr>
          <p:nvPr>
            <p:ph type="title"/>
          </p:nvPr>
        </p:nvSpPr>
        <p:spPr/>
        <p:txBody>
          <a:bodyPr/>
          <a:lstStyle/>
          <a:p>
            <a:r>
              <a:rPr lang="en-CA" dirty="0" smtClean="0"/>
              <a:t>How to Write the formula</a:t>
            </a:r>
            <a:endParaRPr lang="en-C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8891" y="3985950"/>
            <a:ext cx="4214260" cy="2231079"/>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4000191"/>
            <a:ext cx="3312368" cy="2216838"/>
          </a:xfrm>
          <a:prstGeom prst="rect">
            <a:avLst/>
          </a:prstGeom>
        </p:spPr>
      </p:pic>
      <p:sp>
        <p:nvSpPr>
          <p:cNvPr id="6" name="TextBox 5"/>
          <p:cNvSpPr txBox="1"/>
          <p:nvPr/>
        </p:nvSpPr>
        <p:spPr>
          <a:xfrm>
            <a:off x="323528" y="6217029"/>
            <a:ext cx="3456384" cy="461665"/>
          </a:xfrm>
          <a:prstGeom prst="rect">
            <a:avLst/>
          </a:prstGeom>
          <a:noFill/>
        </p:spPr>
        <p:txBody>
          <a:bodyPr wrap="square" rtlCol="0">
            <a:spAutoFit/>
          </a:bodyPr>
          <a:lstStyle/>
          <a:p>
            <a:r>
              <a:rPr lang="en-CA" sz="1200" dirty="0"/>
              <a:t>http://www.hcc.mnscu.edu/chem/V.27/amino_acid_structure_2.jpg </a:t>
            </a:r>
          </a:p>
        </p:txBody>
      </p:sp>
      <p:sp>
        <p:nvSpPr>
          <p:cNvPr id="7" name="TextBox 6"/>
          <p:cNvSpPr txBox="1"/>
          <p:nvPr/>
        </p:nvSpPr>
        <p:spPr>
          <a:xfrm>
            <a:off x="4498891" y="6217029"/>
            <a:ext cx="4214260" cy="461665"/>
          </a:xfrm>
          <a:prstGeom prst="rect">
            <a:avLst/>
          </a:prstGeom>
          <a:noFill/>
        </p:spPr>
        <p:txBody>
          <a:bodyPr wrap="square" rtlCol="0">
            <a:spAutoFit/>
          </a:bodyPr>
          <a:lstStyle/>
          <a:p>
            <a:r>
              <a:rPr lang="en-CA" sz="1200" dirty="0"/>
              <a:t>http://www.4truth.net/uploadedimages/4truth/Figure%203.jpg </a:t>
            </a:r>
          </a:p>
        </p:txBody>
      </p:sp>
    </p:spTree>
    <p:extLst>
      <p:ext uri="{BB962C8B-B14F-4D97-AF65-F5344CB8AC3E}">
        <p14:creationId xmlns:p14="http://schemas.microsoft.com/office/powerpoint/2010/main" val="1610467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20000"/>
          </a:bodyPr>
          <a:lstStyle/>
          <a:p>
            <a:r>
              <a:rPr lang="en-CA" dirty="0" smtClean="0"/>
              <a:t>A </a:t>
            </a:r>
            <a:r>
              <a:rPr lang="en-CA" i="1" dirty="0" smtClean="0"/>
              <a:t>polymer</a:t>
            </a:r>
            <a:r>
              <a:rPr lang="en-CA" dirty="0" smtClean="0"/>
              <a:t> is a long chain of thousands of identical “unit molecules” called monomers.</a:t>
            </a:r>
          </a:p>
          <a:p>
            <a:r>
              <a:rPr lang="en-CA" dirty="0" smtClean="0"/>
              <a:t>A </a:t>
            </a:r>
            <a:r>
              <a:rPr lang="en-CA" i="1" dirty="0" smtClean="0"/>
              <a:t>natural polymer</a:t>
            </a:r>
            <a:r>
              <a:rPr lang="en-CA" dirty="0" smtClean="0"/>
              <a:t> is a polymer that is found in nature and is not man made all natural or organic polymers come from living organisms.</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4008" y="2348880"/>
            <a:ext cx="4038600" cy="2738170"/>
          </a:xfrm>
        </p:spPr>
      </p:pic>
      <p:sp>
        <p:nvSpPr>
          <p:cNvPr id="4" name="Title 3"/>
          <p:cNvSpPr>
            <a:spLocks noGrp="1"/>
          </p:cNvSpPr>
          <p:nvPr>
            <p:ph type="title"/>
          </p:nvPr>
        </p:nvSpPr>
        <p:spPr/>
        <p:txBody>
          <a:bodyPr/>
          <a:lstStyle/>
          <a:p>
            <a:r>
              <a:rPr lang="en-CA" dirty="0"/>
              <a:t>What is a Natural Polymer?</a:t>
            </a:r>
          </a:p>
        </p:txBody>
      </p:sp>
      <p:sp>
        <p:nvSpPr>
          <p:cNvPr id="3" name="TextBox 2"/>
          <p:cNvSpPr txBox="1"/>
          <p:nvPr/>
        </p:nvSpPr>
        <p:spPr>
          <a:xfrm>
            <a:off x="4716016" y="5142383"/>
            <a:ext cx="3744416" cy="461665"/>
          </a:xfrm>
          <a:prstGeom prst="rect">
            <a:avLst/>
          </a:prstGeom>
          <a:noFill/>
        </p:spPr>
        <p:txBody>
          <a:bodyPr wrap="square" rtlCol="0">
            <a:spAutoFit/>
          </a:bodyPr>
          <a:lstStyle/>
          <a:p>
            <a:r>
              <a:rPr lang="en-CA" sz="1200" dirty="0"/>
              <a:t>http://1.bp.blogspot.com/_3VdPladRId0/TP5ZFd0nC8I/AAAAAAAAABw/3SW4fIeLf-s/s1600/CottonMix.jpg </a:t>
            </a:r>
          </a:p>
        </p:txBody>
      </p:sp>
    </p:spTree>
    <p:extLst>
      <p:ext uri="{BB962C8B-B14F-4D97-AF65-F5344CB8AC3E}">
        <p14:creationId xmlns:p14="http://schemas.microsoft.com/office/powerpoint/2010/main" val="1193995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99792" y="1844824"/>
            <a:ext cx="3888432" cy="4374486"/>
          </a:xfrm>
        </p:spPr>
      </p:pic>
      <p:sp>
        <p:nvSpPr>
          <p:cNvPr id="3" name="Title 2"/>
          <p:cNvSpPr>
            <a:spLocks noGrp="1"/>
          </p:cNvSpPr>
          <p:nvPr>
            <p:ph type="title"/>
          </p:nvPr>
        </p:nvSpPr>
        <p:spPr/>
        <p:txBody>
          <a:bodyPr/>
          <a:lstStyle/>
          <a:p>
            <a:r>
              <a:rPr lang="en-CA" dirty="0" smtClean="0"/>
              <a:t>Examples of formula</a:t>
            </a:r>
            <a:endParaRPr lang="en-CA" dirty="0"/>
          </a:p>
        </p:txBody>
      </p:sp>
      <p:sp>
        <p:nvSpPr>
          <p:cNvPr id="2" name="TextBox 1"/>
          <p:cNvSpPr txBox="1"/>
          <p:nvPr/>
        </p:nvSpPr>
        <p:spPr>
          <a:xfrm>
            <a:off x="2627784" y="6198175"/>
            <a:ext cx="4176464" cy="461665"/>
          </a:xfrm>
          <a:prstGeom prst="rect">
            <a:avLst/>
          </a:prstGeom>
          <a:noFill/>
        </p:spPr>
        <p:txBody>
          <a:bodyPr wrap="square" rtlCol="0">
            <a:spAutoFit/>
          </a:bodyPr>
          <a:lstStyle/>
          <a:p>
            <a:r>
              <a:rPr lang="en-CA" sz="1200" dirty="0"/>
              <a:t>http://www.reading.ac.uk/scienceoutreach/images/equations/polytable.gif </a:t>
            </a:r>
          </a:p>
        </p:txBody>
      </p:sp>
    </p:spTree>
    <p:extLst>
      <p:ext uri="{BB962C8B-B14F-4D97-AF65-F5344CB8AC3E}">
        <p14:creationId xmlns:p14="http://schemas.microsoft.com/office/powerpoint/2010/main" val="22072305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The human body has approximately 100 000 different proteins.  All of these proteins are made of only 20 different amino acids, (which are polymers).</a:t>
            </a:r>
          </a:p>
          <a:p>
            <a:r>
              <a:rPr lang="en-CA" dirty="0" err="1" smtClean="0"/>
              <a:t>Polyisoprene</a:t>
            </a:r>
            <a:r>
              <a:rPr lang="en-CA" dirty="0" smtClean="0"/>
              <a:t>, is a polymer harvested from tropical plants.  An example would be the </a:t>
            </a:r>
            <a:r>
              <a:rPr lang="en-CA" dirty="0"/>
              <a:t>rubber tree, (</a:t>
            </a:r>
            <a:r>
              <a:rPr lang="en-CA" i="1" dirty="0" err="1"/>
              <a:t>Hevea</a:t>
            </a:r>
            <a:r>
              <a:rPr lang="en-CA" i="1" dirty="0"/>
              <a:t> </a:t>
            </a:r>
            <a:r>
              <a:rPr lang="en-CA" i="1" dirty="0" err="1"/>
              <a:t>brasiliensis</a:t>
            </a:r>
            <a:r>
              <a:rPr lang="en-CA" dirty="0" smtClean="0"/>
              <a:t>). The sap from the tree is more commonly known as latex.</a:t>
            </a:r>
            <a:endParaRPr lang="en-CA" dirty="0"/>
          </a:p>
        </p:txBody>
      </p:sp>
      <p:sp>
        <p:nvSpPr>
          <p:cNvPr id="3" name="Title 2"/>
          <p:cNvSpPr>
            <a:spLocks noGrp="1"/>
          </p:cNvSpPr>
          <p:nvPr>
            <p:ph type="title"/>
          </p:nvPr>
        </p:nvSpPr>
        <p:spPr/>
        <p:txBody>
          <a:bodyPr/>
          <a:lstStyle/>
          <a:p>
            <a:r>
              <a:rPr lang="en-CA" dirty="0" smtClean="0"/>
              <a:t>Interesting Facts about natural polymers</a:t>
            </a:r>
            <a:endParaRPr lang="en-C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826" y="3789040"/>
            <a:ext cx="2416575" cy="2416575"/>
          </a:xfrm>
          <a:prstGeom prst="rect">
            <a:avLst/>
          </a:prstGeom>
        </p:spPr>
      </p:pic>
      <p:grpSp>
        <p:nvGrpSpPr>
          <p:cNvPr id="7" name="Group 6"/>
          <p:cNvGrpSpPr/>
          <p:nvPr/>
        </p:nvGrpSpPr>
        <p:grpSpPr>
          <a:xfrm>
            <a:off x="5364088" y="3885677"/>
            <a:ext cx="2539683" cy="2223300"/>
            <a:chOff x="4577470" y="3789040"/>
            <a:chExt cx="2539683" cy="2223300"/>
          </a:xfrm>
        </p:grpSpPr>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7470" y="3789040"/>
              <a:ext cx="2539683" cy="1853968"/>
            </a:xfrm>
            <a:prstGeom prst="rect">
              <a:avLst/>
            </a:prstGeom>
          </p:spPr>
        </p:pic>
        <p:sp>
          <p:nvSpPr>
            <p:cNvPr id="6" name="TextBox 5"/>
            <p:cNvSpPr txBox="1"/>
            <p:nvPr/>
          </p:nvSpPr>
          <p:spPr>
            <a:xfrm>
              <a:off x="4577470" y="5643008"/>
              <a:ext cx="2539683"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CA" dirty="0" err="1" smtClean="0"/>
                <a:t>Polyisoprene</a:t>
              </a:r>
              <a:endParaRPr lang="en-CA" dirty="0"/>
            </a:p>
          </p:txBody>
        </p:sp>
      </p:grpSp>
      <p:sp>
        <p:nvSpPr>
          <p:cNvPr id="8" name="TextBox 7"/>
          <p:cNvSpPr txBox="1"/>
          <p:nvPr/>
        </p:nvSpPr>
        <p:spPr>
          <a:xfrm>
            <a:off x="732826" y="6213852"/>
            <a:ext cx="2615038" cy="461665"/>
          </a:xfrm>
          <a:prstGeom prst="rect">
            <a:avLst/>
          </a:prstGeom>
          <a:noFill/>
        </p:spPr>
        <p:txBody>
          <a:bodyPr wrap="square" rtlCol="0">
            <a:spAutoFit/>
          </a:bodyPr>
          <a:lstStyle/>
          <a:p>
            <a:r>
              <a:rPr lang="en-CA" sz="1200" dirty="0"/>
              <a:t>http://www.kew.org/plants/images/rubber.jpg </a:t>
            </a:r>
          </a:p>
        </p:txBody>
      </p:sp>
      <p:sp>
        <p:nvSpPr>
          <p:cNvPr id="9" name="TextBox 8"/>
          <p:cNvSpPr txBox="1"/>
          <p:nvPr/>
        </p:nvSpPr>
        <p:spPr>
          <a:xfrm>
            <a:off x="5292080" y="6230027"/>
            <a:ext cx="2611691" cy="461665"/>
          </a:xfrm>
          <a:prstGeom prst="rect">
            <a:avLst/>
          </a:prstGeom>
          <a:noFill/>
        </p:spPr>
        <p:txBody>
          <a:bodyPr wrap="square" rtlCol="0">
            <a:spAutoFit/>
          </a:bodyPr>
          <a:lstStyle/>
          <a:p>
            <a:r>
              <a:rPr lang="en-CA" sz="1200" dirty="0"/>
              <a:t>http://www.learnnc.org/lp/media/uploads/2008/09/polyisoprene1.png </a:t>
            </a:r>
          </a:p>
        </p:txBody>
      </p:sp>
    </p:spTree>
    <p:extLst>
      <p:ext uri="{BB962C8B-B14F-4D97-AF65-F5344CB8AC3E}">
        <p14:creationId xmlns:p14="http://schemas.microsoft.com/office/powerpoint/2010/main" val="8152082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a:t>Great Document: </a:t>
            </a:r>
            <a:r>
              <a:rPr lang="en-CA" dirty="0">
                <a:hlinkClick r:id="rId2"/>
              </a:rPr>
              <a:t>http://</a:t>
            </a:r>
            <a:r>
              <a:rPr lang="en-CA" dirty="0" smtClean="0">
                <a:hlinkClick r:id="rId2"/>
              </a:rPr>
              <a:t>preparatorychemistry.com/Bishop_Book_17_eBook.pdf</a:t>
            </a:r>
            <a:r>
              <a:rPr lang="en-CA" dirty="0" smtClean="0"/>
              <a:t> </a:t>
            </a:r>
            <a:endParaRPr lang="en-CA" dirty="0"/>
          </a:p>
          <a:p>
            <a:r>
              <a:rPr lang="en-CA" dirty="0" smtClean="0"/>
              <a:t>Great Website:</a:t>
            </a:r>
          </a:p>
          <a:p>
            <a:pPr marL="45720" indent="0">
              <a:buNone/>
            </a:pPr>
            <a:r>
              <a:rPr lang="en-CA" dirty="0">
                <a:hlinkClick r:id="rId3"/>
              </a:rPr>
              <a:t>http://</a:t>
            </a:r>
            <a:r>
              <a:rPr lang="en-CA" dirty="0" smtClean="0">
                <a:hlinkClick r:id="rId3"/>
              </a:rPr>
              <a:t>www.britannica.com/EBchecked/topic/468696/polymer</a:t>
            </a:r>
            <a:endParaRPr lang="en-CA" dirty="0" smtClean="0"/>
          </a:p>
          <a:p>
            <a:r>
              <a:rPr lang="en-CA" dirty="0" smtClean="0"/>
              <a:t>Great Text Book:</a:t>
            </a:r>
          </a:p>
          <a:p>
            <a:pPr marL="45720" indent="0">
              <a:buNone/>
            </a:pPr>
            <a:r>
              <a:rPr lang="en-CA" dirty="0" smtClean="0"/>
              <a:t>General Chemistry Principles &amp; Modern Applications Sixth Edition-</a:t>
            </a:r>
            <a:r>
              <a:rPr lang="en-CA" dirty="0" err="1" smtClean="0"/>
              <a:t>Petrucci</a:t>
            </a:r>
            <a:r>
              <a:rPr lang="en-CA" dirty="0" smtClean="0"/>
              <a:t> Harwood-ISBN 0-02-394931-7</a:t>
            </a:r>
          </a:p>
          <a:p>
            <a:r>
              <a:rPr lang="en-CA" dirty="0" smtClean="0"/>
              <a:t>Great Video:</a:t>
            </a:r>
          </a:p>
          <a:p>
            <a:pPr marL="45720" indent="0">
              <a:buNone/>
            </a:pPr>
            <a:r>
              <a:rPr lang="en-CA" dirty="0">
                <a:hlinkClick r:id="rId4"/>
              </a:rPr>
              <a:t>http://</a:t>
            </a:r>
            <a:r>
              <a:rPr lang="en-CA" dirty="0" smtClean="0">
                <a:hlinkClick r:id="rId4"/>
              </a:rPr>
              <a:t>www.youtube.com/watch?v=KAruoKzTwfU</a:t>
            </a:r>
            <a:endParaRPr lang="en-CA" dirty="0" smtClean="0"/>
          </a:p>
          <a:p>
            <a:pPr marL="45720" indent="0">
              <a:buNone/>
            </a:pPr>
            <a:endParaRPr lang="en-CA" dirty="0"/>
          </a:p>
        </p:txBody>
      </p:sp>
      <p:sp>
        <p:nvSpPr>
          <p:cNvPr id="3" name="Title 2"/>
          <p:cNvSpPr>
            <a:spLocks noGrp="1"/>
          </p:cNvSpPr>
          <p:nvPr>
            <p:ph type="title"/>
          </p:nvPr>
        </p:nvSpPr>
        <p:spPr/>
        <p:txBody>
          <a:bodyPr/>
          <a:lstStyle/>
          <a:p>
            <a:r>
              <a:rPr lang="en-CA" dirty="0" smtClean="0"/>
              <a:t>Great Resources</a:t>
            </a:r>
            <a:endParaRPr lang="en-CA" dirty="0"/>
          </a:p>
        </p:txBody>
      </p:sp>
    </p:spTree>
    <p:extLst>
      <p:ext uri="{BB962C8B-B14F-4D97-AF65-F5344CB8AC3E}">
        <p14:creationId xmlns:p14="http://schemas.microsoft.com/office/powerpoint/2010/main" val="36531725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a:hlinkClick r:id="rId2"/>
              </a:rPr>
              <a:t>http://</a:t>
            </a:r>
            <a:r>
              <a:rPr lang="en-CA" dirty="0" smtClean="0">
                <a:hlinkClick r:id="rId2"/>
              </a:rPr>
              <a:t>www.youtube.com/watch?v=IkT7cxDsstI</a:t>
            </a:r>
            <a:r>
              <a:rPr lang="en-CA" dirty="0" smtClean="0"/>
              <a:t> –A world Without Natural Polymers (3:21)</a:t>
            </a:r>
          </a:p>
          <a:p>
            <a:r>
              <a:rPr lang="en-CA" dirty="0">
                <a:hlinkClick r:id="rId3"/>
              </a:rPr>
              <a:t>http://</a:t>
            </a:r>
            <a:r>
              <a:rPr lang="en-CA" dirty="0" smtClean="0">
                <a:hlinkClick r:id="rId3"/>
              </a:rPr>
              <a:t>www.youtube.com/watch?v=KAruoKzTwfU</a:t>
            </a:r>
            <a:r>
              <a:rPr lang="en-CA" dirty="0" smtClean="0"/>
              <a:t> –General Explanation (3:11)</a:t>
            </a:r>
            <a:endParaRPr lang="en-CA" dirty="0"/>
          </a:p>
        </p:txBody>
      </p:sp>
      <p:sp>
        <p:nvSpPr>
          <p:cNvPr id="3" name="Title 2"/>
          <p:cNvSpPr>
            <a:spLocks noGrp="1"/>
          </p:cNvSpPr>
          <p:nvPr>
            <p:ph type="title"/>
          </p:nvPr>
        </p:nvSpPr>
        <p:spPr/>
        <p:txBody>
          <a:bodyPr/>
          <a:lstStyle/>
          <a:p>
            <a:r>
              <a:rPr lang="en-CA" dirty="0" smtClean="0"/>
              <a:t>Videos</a:t>
            </a:r>
            <a:endParaRPr lang="en-CA" dirty="0"/>
          </a:p>
        </p:txBody>
      </p:sp>
    </p:spTree>
    <p:extLst>
      <p:ext uri="{BB962C8B-B14F-4D97-AF65-F5344CB8AC3E}">
        <p14:creationId xmlns:p14="http://schemas.microsoft.com/office/powerpoint/2010/main" val="803427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Questions?</a:t>
            </a:r>
            <a:endParaRPr lang="en-CA" dirty="0"/>
          </a:p>
        </p:txBody>
      </p:sp>
    </p:spTree>
    <p:extLst>
      <p:ext uri="{BB962C8B-B14F-4D97-AF65-F5344CB8AC3E}">
        <p14:creationId xmlns:p14="http://schemas.microsoft.com/office/powerpoint/2010/main" val="41554928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CA" sz="1400" dirty="0" smtClean="0"/>
              <a:t>Slide 1: None</a:t>
            </a:r>
          </a:p>
          <a:p>
            <a:r>
              <a:rPr lang="en-CA" sz="1400" dirty="0" smtClean="0"/>
              <a:t>Slide 2:</a:t>
            </a:r>
          </a:p>
          <a:p>
            <a:pPr marL="45720" indent="0">
              <a:buNone/>
            </a:pPr>
            <a:r>
              <a:rPr lang="en-CA" sz="1200" dirty="0"/>
              <a:t>http://www.chemistryexplained.com/Pl-Pr/Polymers-Natural.html#b –</a:t>
            </a:r>
            <a:r>
              <a:rPr lang="en-CA" sz="1200" dirty="0" smtClean="0"/>
              <a:t>Information</a:t>
            </a:r>
            <a:endParaRPr lang="en-CA" sz="1200" dirty="0"/>
          </a:p>
          <a:p>
            <a:pPr marL="45720" indent="0">
              <a:buNone/>
            </a:pPr>
            <a:r>
              <a:rPr lang="en-CA" sz="1200" dirty="0"/>
              <a:t>Photo courtesy of “Clip Art”</a:t>
            </a:r>
          </a:p>
          <a:p>
            <a:r>
              <a:rPr lang="en-CA" sz="1400" dirty="0" smtClean="0"/>
              <a:t>Slide 3:</a:t>
            </a:r>
            <a:endParaRPr lang="en-CA" sz="1400" dirty="0"/>
          </a:p>
          <a:p>
            <a:pPr marL="45720" indent="0">
              <a:buNone/>
            </a:pPr>
            <a:r>
              <a:rPr lang="en-CA" sz="1200" dirty="0"/>
              <a:t>ISBN 0-02-394931 General Chemistry Principles &amp; Modern Applications Sixth Edition -Information</a:t>
            </a:r>
          </a:p>
          <a:p>
            <a:pPr marL="45720" indent="0">
              <a:buNone/>
            </a:pPr>
            <a:r>
              <a:rPr lang="en-CA" sz="1200" dirty="0"/>
              <a:t>http://www.epnoe.eu/polysaccharides/a_natural_polymer -Information</a:t>
            </a:r>
          </a:p>
          <a:p>
            <a:pPr marL="45720" indent="0">
              <a:buNone/>
            </a:pPr>
            <a:r>
              <a:rPr lang="en-CA" sz="1200" dirty="0"/>
              <a:t>http://1.bp.blogspot.com/_3VdPladRId0/TP5ZFd0nC8I/AAAAAAAAABw/3SW4fIeLf-s/s1600/CottonMix.jpg -Photo</a:t>
            </a:r>
          </a:p>
          <a:p>
            <a:r>
              <a:rPr lang="en-CA" sz="1400" dirty="0" smtClean="0"/>
              <a:t>Slide 4:</a:t>
            </a:r>
          </a:p>
          <a:p>
            <a:pPr marL="45720" indent="0">
              <a:buNone/>
            </a:pPr>
            <a:r>
              <a:rPr lang="en-CA" sz="1200" dirty="0"/>
              <a:t>ISBN 0-02-394931 General Chemistry Principles &amp; Modern Applications Sixth Edition –First Two </a:t>
            </a:r>
            <a:r>
              <a:rPr lang="en-CA" sz="1200" dirty="0" smtClean="0"/>
              <a:t>Definitions</a:t>
            </a:r>
            <a:endParaRPr lang="en-CA" sz="1200" dirty="0"/>
          </a:p>
          <a:p>
            <a:pPr marL="45720" indent="0">
              <a:buNone/>
            </a:pPr>
            <a:r>
              <a:rPr lang="en-CA" sz="1200" dirty="0"/>
              <a:t>Second two definitions –Prentice Hall Chemistry, Anthony C. Wilbraham, ISBN 0-13-251210-6 , Pages </a:t>
            </a:r>
            <a:r>
              <a:rPr lang="en-CA" sz="1200" dirty="0" smtClean="0"/>
              <a:t>747-752</a:t>
            </a:r>
            <a:endParaRPr lang="en-CA" sz="1200" dirty="0"/>
          </a:p>
          <a:p>
            <a:pPr marL="45720" indent="0">
              <a:buNone/>
            </a:pPr>
            <a:r>
              <a:rPr lang="en-CA" sz="1200" dirty="0"/>
              <a:t>Last Definition -Prentice Hall Chemistry, Anthony C. Wilbraham, ISBN 0-13-251210-6  -Page </a:t>
            </a:r>
            <a:r>
              <a:rPr lang="en-CA" sz="1200" dirty="0" smtClean="0"/>
              <a:t>725</a:t>
            </a:r>
          </a:p>
          <a:p>
            <a:r>
              <a:rPr lang="en-CA" sz="1400" dirty="0" smtClean="0"/>
              <a:t>Slide 5:</a:t>
            </a:r>
          </a:p>
          <a:p>
            <a:pPr marL="45720" indent="0">
              <a:buNone/>
            </a:pPr>
            <a:r>
              <a:rPr lang="en-CA" sz="1200" dirty="0"/>
              <a:t>http://c1933542.cdn.cloudfiles.rackspacecloud.com/heliconhe2010/ref94.gif -Polythene, </a:t>
            </a:r>
            <a:r>
              <a:rPr lang="en-CA" sz="1200" dirty="0" err="1"/>
              <a:t>ethene</a:t>
            </a:r>
            <a:r>
              <a:rPr lang="en-CA" sz="1200" dirty="0"/>
              <a:t>, </a:t>
            </a:r>
            <a:r>
              <a:rPr lang="en-CA" sz="1200" dirty="0" err="1"/>
              <a:t>ethene</a:t>
            </a:r>
            <a:r>
              <a:rPr lang="en-CA" sz="1200" dirty="0"/>
              <a:t> </a:t>
            </a:r>
            <a:r>
              <a:rPr lang="en-CA" sz="1200" dirty="0" smtClean="0"/>
              <a:t>Diagram</a:t>
            </a:r>
          </a:p>
          <a:p>
            <a:r>
              <a:rPr lang="en-CA" sz="1400" dirty="0" smtClean="0"/>
              <a:t>Slide 6:</a:t>
            </a:r>
          </a:p>
          <a:p>
            <a:pPr marL="45720" indent="0">
              <a:buNone/>
            </a:pPr>
            <a:r>
              <a:rPr lang="en-CA" sz="1200" dirty="0"/>
              <a:t>Photo Courtesy of “Clip Art’’</a:t>
            </a:r>
          </a:p>
          <a:p>
            <a:pPr marL="45720" indent="0">
              <a:buNone/>
            </a:pPr>
            <a:endParaRPr lang="en-CA" sz="1200" dirty="0" smtClean="0"/>
          </a:p>
          <a:p>
            <a:pPr marL="45720" indent="0">
              <a:buNone/>
            </a:pPr>
            <a:endParaRPr lang="en-CA" sz="1400" dirty="0"/>
          </a:p>
          <a:p>
            <a:pPr marL="45720" indent="0">
              <a:buNone/>
            </a:pPr>
            <a:endParaRPr lang="en-CA" sz="1400" dirty="0"/>
          </a:p>
          <a:p>
            <a:pPr marL="45720" indent="0">
              <a:buNone/>
            </a:pPr>
            <a:endParaRPr lang="en-CA" sz="1200" dirty="0"/>
          </a:p>
        </p:txBody>
      </p:sp>
      <p:sp>
        <p:nvSpPr>
          <p:cNvPr id="3" name="Title 2"/>
          <p:cNvSpPr>
            <a:spLocks noGrp="1"/>
          </p:cNvSpPr>
          <p:nvPr>
            <p:ph type="title"/>
          </p:nvPr>
        </p:nvSpPr>
        <p:spPr/>
        <p:txBody>
          <a:bodyPr/>
          <a:lstStyle/>
          <a:p>
            <a:r>
              <a:rPr lang="en-CA" dirty="0" smtClean="0"/>
              <a:t>Sources</a:t>
            </a:r>
            <a:endParaRPr lang="en-CA" dirty="0"/>
          </a:p>
        </p:txBody>
      </p:sp>
    </p:spTree>
    <p:extLst>
      <p:ext uri="{BB962C8B-B14F-4D97-AF65-F5344CB8AC3E}">
        <p14:creationId xmlns:p14="http://schemas.microsoft.com/office/powerpoint/2010/main" val="41157753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CA" sz="1400" dirty="0" smtClean="0"/>
              <a:t>Slide 7:</a:t>
            </a:r>
          </a:p>
          <a:p>
            <a:pPr marL="45720" indent="0">
              <a:buNone/>
            </a:pPr>
            <a:r>
              <a:rPr lang="fr-FR" sz="1200" dirty="0"/>
              <a:t>http://www-ics.u-strasbg.fr/~etsp/lecture/mhisto_poly/hero.php -</a:t>
            </a:r>
            <a:r>
              <a:rPr lang="fr-FR" sz="1200" dirty="0" smtClean="0"/>
              <a:t>Information</a:t>
            </a:r>
            <a:endParaRPr lang="fr-FR" sz="1200" dirty="0"/>
          </a:p>
          <a:p>
            <a:pPr marL="45720" indent="0">
              <a:buNone/>
            </a:pPr>
            <a:r>
              <a:rPr lang="fr-FR" sz="1200" dirty="0"/>
              <a:t>http://lowres-picturecabinet.com.s3-eu-west-1.amazonaws.com/43/main/3/82270.jpg -Photo</a:t>
            </a:r>
          </a:p>
          <a:p>
            <a:r>
              <a:rPr lang="fr-FR" sz="1400" dirty="0" err="1" smtClean="0"/>
              <a:t>Slide</a:t>
            </a:r>
            <a:r>
              <a:rPr lang="fr-FR" sz="1400" dirty="0" smtClean="0"/>
              <a:t> 8:</a:t>
            </a:r>
          </a:p>
          <a:p>
            <a:pPr marL="45720" indent="0">
              <a:buNone/>
            </a:pPr>
            <a:r>
              <a:rPr lang="fr-FR" sz="1200" dirty="0"/>
              <a:t>http://www.beyonddiscovery.org/content/view.page.asp?I=211 –</a:t>
            </a:r>
            <a:r>
              <a:rPr lang="fr-FR" sz="1200" dirty="0" smtClean="0"/>
              <a:t>Information</a:t>
            </a:r>
            <a:endParaRPr lang="fr-FR" sz="1200" dirty="0"/>
          </a:p>
          <a:p>
            <a:pPr marL="45720" indent="0">
              <a:buNone/>
            </a:pPr>
            <a:r>
              <a:rPr lang="fr-FR" sz="1200" dirty="0"/>
              <a:t>http://www.beyonddiscovery.org/Includes/Dialogs/Closeup.asp?ID=1532 </a:t>
            </a:r>
            <a:r>
              <a:rPr lang="fr-FR" sz="1200" dirty="0" smtClean="0"/>
              <a:t>–Photo</a:t>
            </a:r>
          </a:p>
          <a:p>
            <a:r>
              <a:rPr lang="fr-FR" sz="1400" dirty="0" err="1" smtClean="0"/>
              <a:t>Slide</a:t>
            </a:r>
            <a:r>
              <a:rPr lang="fr-FR" sz="1400" dirty="0" smtClean="0"/>
              <a:t> 9:</a:t>
            </a:r>
          </a:p>
          <a:p>
            <a:pPr marL="45720" indent="0">
              <a:buNone/>
            </a:pPr>
            <a:r>
              <a:rPr lang="fr-FR" sz="1200" dirty="0"/>
              <a:t>http://www.beyonddiscovery.org/content/view.page.asp?I=211 –Information</a:t>
            </a:r>
          </a:p>
          <a:p>
            <a:r>
              <a:rPr lang="fr-FR" sz="1400" dirty="0" err="1" smtClean="0"/>
              <a:t>Slide</a:t>
            </a:r>
            <a:r>
              <a:rPr lang="fr-FR" sz="1400" dirty="0" smtClean="0"/>
              <a:t> 10:</a:t>
            </a:r>
          </a:p>
          <a:p>
            <a:pPr marL="45720" indent="0">
              <a:buNone/>
            </a:pPr>
            <a:r>
              <a:rPr lang="en-CA" sz="1200" dirty="0"/>
              <a:t>http://www.chemistryexplained.com/Pl-Pr/Polymers-Natural.html#b</a:t>
            </a:r>
          </a:p>
          <a:p>
            <a:pPr marL="45720" indent="0">
              <a:buNone/>
            </a:pPr>
            <a:r>
              <a:rPr lang="en-CA" sz="1200" dirty="0"/>
              <a:t>Photo courtesy of “Clip Art”</a:t>
            </a:r>
          </a:p>
          <a:p>
            <a:r>
              <a:rPr lang="en-CA" sz="1400" dirty="0" smtClean="0"/>
              <a:t>Slide 11:</a:t>
            </a:r>
          </a:p>
          <a:p>
            <a:pPr marL="45720" indent="0">
              <a:buNone/>
            </a:pPr>
            <a:r>
              <a:rPr lang="en-CA" sz="1200" dirty="0"/>
              <a:t>Photo courtesy of “Clip Art”</a:t>
            </a:r>
          </a:p>
          <a:p>
            <a:r>
              <a:rPr lang="en-CA" sz="1400" dirty="0" smtClean="0"/>
              <a:t>Slide 12:</a:t>
            </a:r>
            <a:endParaRPr lang="en-CA" sz="1400" dirty="0"/>
          </a:p>
          <a:p>
            <a:pPr marL="45720" indent="0">
              <a:buNone/>
            </a:pPr>
            <a:r>
              <a:rPr lang="it-IT" sz="1200" dirty="0"/>
              <a:t>http://www.chemistryexplained.com/Pl-Pr/Polymers-Natural.html#b -Information</a:t>
            </a:r>
          </a:p>
          <a:p>
            <a:pPr marL="45720" indent="0">
              <a:buNone/>
            </a:pPr>
            <a:r>
              <a:rPr lang="it-IT" sz="1200" dirty="0"/>
              <a:t>http://www.buzzle.com/img/articleImages/391485-51517-5.jpg –Potato Photo</a:t>
            </a:r>
          </a:p>
          <a:p>
            <a:pPr marL="45720" indent="0">
              <a:buNone/>
            </a:pPr>
            <a:r>
              <a:rPr lang="it-IT" sz="1200" dirty="0"/>
              <a:t>http://1.bp.blogspot.com/-d9M1JBeo4dI/TbBPQ4WsFXI/AAAAAAAAAFk/SxoMh5QvOhg/s1600/Starch.gif -Diagram</a:t>
            </a:r>
          </a:p>
          <a:p>
            <a:pPr marL="45720" indent="0">
              <a:buNone/>
            </a:pPr>
            <a:endParaRPr lang="it-IT" sz="1200" dirty="0"/>
          </a:p>
          <a:p>
            <a:pPr marL="45720" indent="0">
              <a:buNone/>
            </a:pPr>
            <a:endParaRPr lang="fr-FR" sz="1200" dirty="0"/>
          </a:p>
          <a:p>
            <a:pPr marL="45720" indent="0">
              <a:buNone/>
            </a:pPr>
            <a:endParaRPr lang="fr-FR" sz="1200" dirty="0"/>
          </a:p>
          <a:p>
            <a:pPr marL="45720" indent="0">
              <a:buNone/>
            </a:pPr>
            <a:endParaRPr lang="fr-FR" sz="1200" dirty="0"/>
          </a:p>
          <a:p>
            <a:pPr marL="45720" indent="0">
              <a:buNone/>
            </a:pPr>
            <a:endParaRPr lang="fr-FR" sz="1200" dirty="0"/>
          </a:p>
          <a:p>
            <a:pPr marL="45720" indent="0">
              <a:buNone/>
            </a:pPr>
            <a:endParaRPr lang="en-CA" sz="1200" dirty="0"/>
          </a:p>
        </p:txBody>
      </p:sp>
      <p:sp>
        <p:nvSpPr>
          <p:cNvPr id="3" name="Title 2"/>
          <p:cNvSpPr>
            <a:spLocks noGrp="1"/>
          </p:cNvSpPr>
          <p:nvPr>
            <p:ph type="title"/>
          </p:nvPr>
        </p:nvSpPr>
        <p:spPr/>
        <p:txBody>
          <a:bodyPr/>
          <a:lstStyle/>
          <a:p>
            <a:r>
              <a:rPr lang="en-CA" dirty="0" smtClean="0"/>
              <a:t>Sources</a:t>
            </a:r>
            <a:endParaRPr lang="en-CA" dirty="0"/>
          </a:p>
        </p:txBody>
      </p:sp>
    </p:spTree>
    <p:extLst>
      <p:ext uri="{BB962C8B-B14F-4D97-AF65-F5344CB8AC3E}">
        <p14:creationId xmlns:p14="http://schemas.microsoft.com/office/powerpoint/2010/main" val="32728070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CA" sz="1400" dirty="0" smtClean="0"/>
              <a:t>Slide 13:</a:t>
            </a:r>
          </a:p>
          <a:p>
            <a:pPr marL="45720" indent="0">
              <a:buNone/>
            </a:pPr>
            <a:r>
              <a:rPr lang="pt-BR" sz="1200" dirty="0"/>
              <a:t>http://www.chemistryexplained.com/Pl-Pr/Polymers-Natural.html#b –Information</a:t>
            </a:r>
          </a:p>
          <a:p>
            <a:pPr marL="45720" indent="0">
              <a:buNone/>
            </a:pPr>
            <a:r>
              <a:rPr lang="pt-BR" sz="1200" dirty="0"/>
              <a:t>http://hawaii.edu/lyonarboretum/images/education/Plants-and-Me.jpg -Photo</a:t>
            </a:r>
          </a:p>
          <a:p>
            <a:pPr marL="45720" indent="0">
              <a:buNone/>
            </a:pPr>
            <a:r>
              <a:rPr lang="pt-BR" sz="1200" dirty="0"/>
              <a:t>http://1.bp.blogspot.com/-d9M1JBeo4dI/TbBPQ4WsFXI/AAAAAAAAAFk/SxoMh5QvOhg/s1600/Starch.gif -Diagram</a:t>
            </a:r>
          </a:p>
          <a:p>
            <a:r>
              <a:rPr lang="pt-BR" sz="1400" dirty="0" smtClean="0"/>
              <a:t>Slide 14:</a:t>
            </a:r>
          </a:p>
          <a:p>
            <a:pPr marL="45720" indent="0">
              <a:buNone/>
            </a:pPr>
            <a:r>
              <a:rPr lang="fr-FR" sz="1200" dirty="0"/>
              <a:t>http://www.chemistryexplained.com/Pl-Pr/Polymers-Natural.html#b –Information</a:t>
            </a:r>
          </a:p>
          <a:p>
            <a:pPr marL="45720" indent="0">
              <a:buNone/>
            </a:pPr>
            <a:r>
              <a:rPr lang="fr-FR" sz="1200" dirty="0"/>
              <a:t>http://www.zmescience.com/wp-content/uploads/2012/04/dna.jpg -Photo</a:t>
            </a:r>
          </a:p>
          <a:p>
            <a:r>
              <a:rPr lang="fr-FR" sz="1400" dirty="0" err="1" smtClean="0"/>
              <a:t>Slide</a:t>
            </a:r>
            <a:r>
              <a:rPr lang="fr-FR" sz="1400" dirty="0" smtClean="0"/>
              <a:t> 15:</a:t>
            </a:r>
          </a:p>
          <a:p>
            <a:pPr marL="45720" indent="0">
              <a:buNone/>
            </a:pPr>
            <a:r>
              <a:rPr lang="en-CA" sz="1200" dirty="0"/>
              <a:t>Photo courtesy of “Clip Art”</a:t>
            </a:r>
          </a:p>
          <a:p>
            <a:r>
              <a:rPr lang="fr-FR" sz="1400" dirty="0" err="1" smtClean="0"/>
              <a:t>Slide</a:t>
            </a:r>
            <a:r>
              <a:rPr lang="fr-FR" sz="1400" dirty="0" smtClean="0"/>
              <a:t> 16:</a:t>
            </a:r>
            <a:endParaRPr lang="fr-FR" sz="1400" dirty="0"/>
          </a:p>
          <a:p>
            <a:pPr marL="45720" indent="0">
              <a:buNone/>
            </a:pPr>
            <a:r>
              <a:rPr lang="pt-BR" sz="1200" dirty="0"/>
              <a:t>General Chemistry Principles &amp; Modern Applications ISBN: 0-02-394931-7 –</a:t>
            </a:r>
            <a:r>
              <a:rPr lang="pt-BR" sz="1200" dirty="0" smtClean="0"/>
              <a:t>Information</a:t>
            </a:r>
            <a:endParaRPr lang="pt-BR" sz="1200" dirty="0"/>
          </a:p>
          <a:p>
            <a:pPr marL="45720" indent="0">
              <a:buNone/>
            </a:pPr>
            <a:r>
              <a:rPr lang="pt-BR" sz="1200" dirty="0"/>
              <a:t>http://cerebralenhancementzone.wikispaces.com/file/view/peptide_bond.png/200318874/peptide_bond.png </a:t>
            </a:r>
            <a:endParaRPr lang="pt-BR" sz="1200" dirty="0" smtClean="0"/>
          </a:p>
          <a:p>
            <a:r>
              <a:rPr lang="pt-BR" sz="1400" dirty="0" smtClean="0"/>
              <a:t>Slide 17:</a:t>
            </a:r>
          </a:p>
          <a:p>
            <a:pPr marL="45720" indent="0">
              <a:buNone/>
            </a:pPr>
            <a:r>
              <a:rPr lang="pt-BR" sz="1200" dirty="0"/>
              <a:t>http://preparatorychemistry.com/Bishop_Book_17_eBook.pdf -</a:t>
            </a:r>
            <a:r>
              <a:rPr lang="pt-BR" sz="1200" dirty="0" smtClean="0"/>
              <a:t>Information</a:t>
            </a:r>
            <a:endParaRPr lang="pt-BR" sz="1200" dirty="0"/>
          </a:p>
          <a:p>
            <a:pPr marL="45720" indent="0">
              <a:buNone/>
            </a:pPr>
            <a:r>
              <a:rPr lang="pt-BR" sz="1200" dirty="0"/>
              <a:t>http://guweb2.gonzaga.edu/faculty/cronk/biochem/images/disulfide_bond_formation.gif </a:t>
            </a:r>
          </a:p>
          <a:p>
            <a:r>
              <a:rPr lang="en-CA" sz="1400" dirty="0" smtClean="0"/>
              <a:t>Slide 18:</a:t>
            </a:r>
          </a:p>
          <a:p>
            <a:pPr marL="45720" indent="0">
              <a:buNone/>
            </a:pPr>
            <a:r>
              <a:rPr lang="fr-FR" sz="1200" dirty="0"/>
              <a:t>http://preparatorychemistry.com/Bishop_Book_17_eBook.pdf -</a:t>
            </a:r>
            <a:r>
              <a:rPr lang="fr-FR" sz="1200" dirty="0" smtClean="0"/>
              <a:t>Information</a:t>
            </a:r>
            <a:endParaRPr lang="fr-FR" sz="1200" dirty="0"/>
          </a:p>
          <a:p>
            <a:pPr marL="45720" indent="0">
              <a:buNone/>
            </a:pPr>
            <a:r>
              <a:rPr lang="fr-FR" sz="1200" dirty="0"/>
              <a:t>http://wiki.chemeddl.org/mediawiki/images/1/16/Chapter_8_page_37-3.jpg -Photo</a:t>
            </a:r>
          </a:p>
          <a:p>
            <a:pPr marL="45720" indent="0">
              <a:buNone/>
            </a:pPr>
            <a:endParaRPr lang="en-CA" sz="1200" dirty="0"/>
          </a:p>
        </p:txBody>
      </p:sp>
      <p:sp>
        <p:nvSpPr>
          <p:cNvPr id="3" name="Title 2"/>
          <p:cNvSpPr>
            <a:spLocks noGrp="1"/>
          </p:cNvSpPr>
          <p:nvPr>
            <p:ph type="title"/>
          </p:nvPr>
        </p:nvSpPr>
        <p:spPr/>
        <p:txBody>
          <a:bodyPr/>
          <a:lstStyle/>
          <a:p>
            <a:r>
              <a:rPr lang="en-CA" dirty="0" smtClean="0"/>
              <a:t>Sources</a:t>
            </a:r>
            <a:endParaRPr lang="en-CA" dirty="0"/>
          </a:p>
        </p:txBody>
      </p:sp>
    </p:spTree>
    <p:extLst>
      <p:ext uri="{BB962C8B-B14F-4D97-AF65-F5344CB8AC3E}">
        <p14:creationId xmlns:p14="http://schemas.microsoft.com/office/powerpoint/2010/main" val="14482198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CA" sz="1400" dirty="0" smtClean="0"/>
              <a:t>Slide 19:</a:t>
            </a:r>
          </a:p>
          <a:p>
            <a:pPr marL="45720" indent="0">
              <a:buNone/>
            </a:pPr>
            <a:r>
              <a:rPr lang="en-CA" sz="1200" dirty="0"/>
              <a:t>http://upload.wikimedia.org/wikipedia/commons/thumb/b/b4/Next_Revisit_Glutamic_Acid_Lysine_salt_bridge.png/300px-Next_Revisit_Glutamic_Acid_Lysine_salt_bridge.png -Photo</a:t>
            </a:r>
          </a:p>
          <a:p>
            <a:r>
              <a:rPr lang="en-CA" sz="1400" dirty="0" smtClean="0"/>
              <a:t>Slide 20:</a:t>
            </a:r>
          </a:p>
          <a:p>
            <a:pPr marL="45720" indent="0">
              <a:buNone/>
            </a:pPr>
            <a:r>
              <a:rPr lang="fr-FR" sz="1200" dirty="0"/>
              <a:t>http://www.hcc.mnscu.edu/chem/V.27/amino_acid_structure_2.jpg  -</a:t>
            </a:r>
            <a:r>
              <a:rPr lang="fr-FR" sz="1200" dirty="0" err="1"/>
              <a:t>Diagram</a:t>
            </a:r>
            <a:endParaRPr lang="fr-FR" sz="1200" dirty="0"/>
          </a:p>
          <a:p>
            <a:pPr marL="45720" indent="0">
              <a:buNone/>
            </a:pPr>
            <a:r>
              <a:rPr lang="fr-FR" sz="1200" dirty="0"/>
              <a:t>http://preparatorychemistry.com/Bishop_Book_17_eBook.pdf -Information</a:t>
            </a:r>
          </a:p>
          <a:p>
            <a:r>
              <a:rPr lang="en-CA" sz="1400" dirty="0" smtClean="0"/>
              <a:t>Slide 21:</a:t>
            </a:r>
          </a:p>
          <a:p>
            <a:pPr marL="45720" indent="0">
              <a:buNone/>
            </a:pPr>
            <a:r>
              <a:rPr lang="en-CA" sz="1200" dirty="0"/>
              <a:t>http://dwb4.unl.edu/Chem/CHEM869K/CHEM869KLinks/esg-www.mit.edu/esgbio/lm/proteins/aa/aminoacids.gif -Diagram</a:t>
            </a:r>
          </a:p>
          <a:p>
            <a:r>
              <a:rPr lang="en-CA" sz="1400" dirty="0" smtClean="0"/>
              <a:t>Slide 22:</a:t>
            </a:r>
          </a:p>
          <a:p>
            <a:pPr marL="45720" indent="0">
              <a:buNone/>
            </a:pPr>
            <a:r>
              <a:rPr lang="en-CA" sz="1200" dirty="0"/>
              <a:t>http://dwb4.unl.edu/Chem/CHEM869K/CHEM869KLinks/esg-www.mit.edu/esgbio/lm/proteins/aa/aminoacids.gif -Diagram</a:t>
            </a:r>
          </a:p>
          <a:p>
            <a:r>
              <a:rPr lang="en-CA" sz="1400" dirty="0" smtClean="0"/>
              <a:t>Slide 23:</a:t>
            </a:r>
          </a:p>
          <a:p>
            <a:pPr marL="45720" indent="0">
              <a:buNone/>
            </a:pPr>
            <a:r>
              <a:rPr lang="en-CA" sz="1200" dirty="0"/>
              <a:t>http://dwb4.unl.edu/Chem/CHEM869K/CHEM869KLinks/esg-www.mit.edu/esgbio/lm/proteins/aa/aminoacids.gif -Diagram</a:t>
            </a:r>
          </a:p>
          <a:p>
            <a:r>
              <a:rPr lang="en-CA" sz="1400" dirty="0" smtClean="0"/>
              <a:t>Slide 24:</a:t>
            </a:r>
            <a:endParaRPr lang="en-CA" sz="1400" dirty="0"/>
          </a:p>
          <a:p>
            <a:pPr marL="45720" indent="0">
              <a:buNone/>
            </a:pPr>
            <a:r>
              <a:rPr lang="fr-FR" sz="1200" dirty="0"/>
              <a:t>http://preparatorychemistry.com/Bishop_Book_17_eBook.pdf -</a:t>
            </a:r>
            <a:r>
              <a:rPr lang="fr-FR" sz="1200" dirty="0" smtClean="0"/>
              <a:t>Information</a:t>
            </a:r>
            <a:endParaRPr lang="fr-FR" sz="1200" dirty="0"/>
          </a:p>
          <a:p>
            <a:pPr marL="45720" indent="0">
              <a:buNone/>
            </a:pPr>
            <a:r>
              <a:rPr lang="fr-FR" sz="1200" dirty="0"/>
              <a:t>http://www.ndt-ed.org/EducationResources/CommunityCollege/Materials/Graphics/PolyethyleneChain.jpg -Photo</a:t>
            </a:r>
          </a:p>
          <a:p>
            <a:pPr marL="45720" indent="0">
              <a:buNone/>
            </a:pPr>
            <a:endParaRPr lang="fr-FR" sz="1200" dirty="0"/>
          </a:p>
          <a:p>
            <a:pPr marL="45720" indent="0">
              <a:buNone/>
            </a:pPr>
            <a:endParaRPr lang="en-CA" sz="1200" dirty="0"/>
          </a:p>
          <a:p>
            <a:pPr marL="45720" indent="0">
              <a:buNone/>
            </a:pPr>
            <a:endParaRPr lang="en-CA" sz="1200" dirty="0" smtClean="0"/>
          </a:p>
          <a:p>
            <a:pPr marL="45720" indent="0">
              <a:buNone/>
            </a:pPr>
            <a:endParaRPr lang="en-CA" dirty="0"/>
          </a:p>
        </p:txBody>
      </p:sp>
      <p:sp>
        <p:nvSpPr>
          <p:cNvPr id="3" name="Title 2"/>
          <p:cNvSpPr>
            <a:spLocks noGrp="1"/>
          </p:cNvSpPr>
          <p:nvPr>
            <p:ph type="title"/>
          </p:nvPr>
        </p:nvSpPr>
        <p:spPr/>
        <p:txBody>
          <a:bodyPr/>
          <a:lstStyle/>
          <a:p>
            <a:r>
              <a:rPr lang="en-CA" dirty="0" smtClean="0"/>
              <a:t>Sources</a:t>
            </a:r>
            <a:endParaRPr lang="en-CA" dirty="0"/>
          </a:p>
        </p:txBody>
      </p:sp>
    </p:spTree>
    <p:extLst>
      <p:ext uri="{BB962C8B-B14F-4D97-AF65-F5344CB8AC3E}">
        <p14:creationId xmlns:p14="http://schemas.microsoft.com/office/powerpoint/2010/main" val="42114865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CA" sz="1400" dirty="0" smtClean="0"/>
              <a:t>Slide 25:</a:t>
            </a:r>
          </a:p>
          <a:p>
            <a:pPr marL="45720" indent="0">
              <a:buNone/>
            </a:pPr>
            <a:r>
              <a:rPr lang="en-CA" sz="1200" dirty="0"/>
              <a:t>http://cornellbiochem.wikispaces.com/file/view/Ethene_polymerization.png/177897061/Ethene_polymerization.png -Diagram</a:t>
            </a:r>
          </a:p>
          <a:p>
            <a:r>
              <a:rPr lang="en-CA" sz="1400" dirty="0" smtClean="0"/>
              <a:t>Slide 26:</a:t>
            </a:r>
          </a:p>
          <a:p>
            <a:pPr marL="45720" indent="0">
              <a:buNone/>
            </a:pPr>
            <a:r>
              <a:rPr lang="pt-BR" sz="1200" dirty="0"/>
              <a:t>http://www.ausetute.com.au/polymers.html -</a:t>
            </a:r>
            <a:r>
              <a:rPr lang="pt-BR" sz="1200" dirty="0" smtClean="0"/>
              <a:t>Information</a:t>
            </a:r>
            <a:endParaRPr lang="pt-BR" sz="1200" dirty="0"/>
          </a:p>
          <a:p>
            <a:pPr marL="45720" indent="0">
              <a:buNone/>
            </a:pPr>
            <a:r>
              <a:rPr lang="pt-BR" sz="1200" dirty="0"/>
              <a:t>http://upload.wikimedia.org/wikipedia/commons/2/27/Ethene_polymerization.png -Diagram</a:t>
            </a:r>
          </a:p>
          <a:p>
            <a:r>
              <a:rPr lang="en-CA" sz="1400" dirty="0" smtClean="0"/>
              <a:t>Slide 27:</a:t>
            </a:r>
          </a:p>
          <a:p>
            <a:pPr marL="45720" indent="0">
              <a:buNone/>
            </a:pPr>
            <a:r>
              <a:rPr lang="en-CA" sz="1200" dirty="0"/>
              <a:t>http://www.ausetute.com.au/polymers.html -Table</a:t>
            </a:r>
          </a:p>
          <a:p>
            <a:r>
              <a:rPr lang="en-CA" sz="1400" dirty="0" smtClean="0"/>
              <a:t>Slide 28:</a:t>
            </a:r>
          </a:p>
          <a:p>
            <a:pPr marL="45720" indent="0">
              <a:buNone/>
            </a:pPr>
            <a:r>
              <a:rPr lang="en-CA" sz="1200" dirty="0"/>
              <a:t>http://www.google.ca/imgres?q=vinyl+polymer+structure&amp;um=1&amp;hl=en&amp;sa=N&amp;qscrl=1&amp;rlz=1T4ADFA_enCA412CA413&amp;biw=1366&amp;bih=612&amp;tbm=isch&amp;tbnid=-1vXwlATDuJzaM:&amp;imgrefurl=http://www.mpcfaculty.net/mark_bishop/addition_polymers.htm&amp;docid=81Y01U7PWSDRbM&amp;imgurl=http://www.mpcfaculty.net/mark_bishop/pvc_formation.jpg&amp;w=372&amp;h=321&amp;ei=vudgUPuwM8-B0AH_rYH4DQ&amp;zoom=1&amp;iact=hc&amp;vpx=415&amp;vpy=152&amp;dur=4266&amp;hovh=209&amp;hovw=242&amp;tx=138&amp;ty=112&amp;sig=102163294003095376708&amp;page=1&amp;tbnh=158&amp;tbnw=183&amp;start=0&amp;ndsp=17&amp;ved=1t:429,r:1,s:0,i:72</a:t>
            </a:r>
          </a:p>
          <a:p>
            <a:r>
              <a:rPr lang="en-CA" sz="1400" dirty="0" smtClean="0"/>
              <a:t>Slide 29:</a:t>
            </a:r>
          </a:p>
          <a:p>
            <a:pPr marL="45720" indent="0">
              <a:buNone/>
            </a:pPr>
            <a:r>
              <a:rPr lang="pt-BR" sz="1200" dirty="0"/>
              <a:t>http://www.hcc.mnscu.edu/chem/V.27/amino_acid_structure_2.jpg -Diagram </a:t>
            </a:r>
            <a:r>
              <a:rPr lang="pt-BR" sz="1200" dirty="0" smtClean="0"/>
              <a:t>Left</a:t>
            </a:r>
            <a:endParaRPr lang="pt-BR" sz="1200" dirty="0"/>
          </a:p>
          <a:p>
            <a:pPr marL="45720" indent="0">
              <a:buNone/>
            </a:pPr>
            <a:r>
              <a:rPr lang="pt-BR" sz="1200" dirty="0"/>
              <a:t>http://www.4truth.net/uploadedimages/4truth/Figure%203.jpg –Diagram Right</a:t>
            </a:r>
          </a:p>
          <a:p>
            <a:pPr marL="45720" indent="0">
              <a:buNone/>
            </a:pPr>
            <a:endParaRPr lang="en-CA" sz="1200" dirty="0" smtClean="0"/>
          </a:p>
          <a:p>
            <a:pPr marL="45720" indent="0">
              <a:buNone/>
            </a:pPr>
            <a:endParaRPr lang="en-CA" sz="1200" dirty="0" smtClean="0"/>
          </a:p>
          <a:p>
            <a:pPr marL="45720" indent="0">
              <a:buNone/>
            </a:pPr>
            <a:endParaRPr lang="en-CA" sz="1200" dirty="0" smtClean="0"/>
          </a:p>
          <a:p>
            <a:pPr marL="45720" indent="0">
              <a:buNone/>
            </a:pPr>
            <a:endParaRPr lang="en-CA" sz="1200" dirty="0"/>
          </a:p>
        </p:txBody>
      </p:sp>
      <p:sp>
        <p:nvSpPr>
          <p:cNvPr id="3" name="Title 2"/>
          <p:cNvSpPr>
            <a:spLocks noGrp="1"/>
          </p:cNvSpPr>
          <p:nvPr>
            <p:ph type="title"/>
          </p:nvPr>
        </p:nvSpPr>
        <p:spPr/>
        <p:txBody>
          <a:bodyPr/>
          <a:lstStyle/>
          <a:p>
            <a:r>
              <a:rPr lang="en-CA" dirty="0" smtClean="0"/>
              <a:t>Sources</a:t>
            </a:r>
            <a:endParaRPr lang="en-CA" dirty="0"/>
          </a:p>
        </p:txBody>
      </p:sp>
    </p:spTree>
    <p:extLst>
      <p:ext uri="{BB962C8B-B14F-4D97-AF65-F5344CB8AC3E}">
        <p14:creationId xmlns:p14="http://schemas.microsoft.com/office/powerpoint/2010/main" val="3683488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b="1" u="sng" dirty="0" smtClean="0"/>
              <a:t>Monomer</a:t>
            </a:r>
            <a:r>
              <a:rPr lang="en-CA" dirty="0" smtClean="0"/>
              <a:t>: A simple molecule that joins with others to create a long complex chain called a polymer.</a:t>
            </a:r>
          </a:p>
          <a:p>
            <a:r>
              <a:rPr lang="en-CA" b="1" u="sng" dirty="0" smtClean="0"/>
              <a:t>Polymerization</a:t>
            </a:r>
            <a:r>
              <a:rPr lang="en-CA" dirty="0" smtClean="0"/>
              <a:t>: The process of producing a polymer from monomers.  (Bonding).</a:t>
            </a:r>
          </a:p>
          <a:p>
            <a:r>
              <a:rPr lang="en-CA" b="1" u="sng" dirty="0" smtClean="0"/>
              <a:t>Addition</a:t>
            </a:r>
            <a:r>
              <a:rPr lang="en-CA" b="1" u="sng" dirty="0"/>
              <a:t> </a:t>
            </a:r>
            <a:r>
              <a:rPr lang="en-CA" b="1" u="sng" dirty="0" smtClean="0"/>
              <a:t>Reaction</a:t>
            </a:r>
            <a:r>
              <a:rPr lang="en-CA" dirty="0" smtClean="0"/>
              <a:t>:  a reaction that creates polymers in which an unsaturated monomer becomes saturated.  (It loses the double bond).  (This will be explained in the next slide).</a:t>
            </a:r>
          </a:p>
          <a:p>
            <a:r>
              <a:rPr lang="en-CA" b="1" u="sng" dirty="0" smtClean="0"/>
              <a:t>Condensation Reaction</a:t>
            </a:r>
            <a:r>
              <a:rPr lang="en-CA" dirty="0" smtClean="0"/>
              <a:t>: polymers are formed by monomers who bond front to end.  The product of this reaction is usually water.  (This will be elaborated later in the presentation).</a:t>
            </a:r>
          </a:p>
          <a:p>
            <a:r>
              <a:rPr lang="en-CA" b="1" u="sng" dirty="0" smtClean="0"/>
              <a:t>Functional Group</a:t>
            </a:r>
            <a:r>
              <a:rPr lang="en-CA" dirty="0" smtClean="0"/>
              <a:t>: a specific arrangement of atoms that characterise chemical reaction in organic chemistry.  (This is a way of classifying organic compounds).</a:t>
            </a:r>
          </a:p>
          <a:p>
            <a:endParaRPr lang="en-CA" dirty="0" smtClean="0"/>
          </a:p>
        </p:txBody>
      </p:sp>
      <p:sp>
        <p:nvSpPr>
          <p:cNvPr id="3" name="Title 2"/>
          <p:cNvSpPr>
            <a:spLocks noGrp="1"/>
          </p:cNvSpPr>
          <p:nvPr>
            <p:ph type="title"/>
          </p:nvPr>
        </p:nvSpPr>
        <p:spPr/>
        <p:txBody>
          <a:bodyPr/>
          <a:lstStyle/>
          <a:p>
            <a:r>
              <a:rPr lang="en-CA" dirty="0" smtClean="0"/>
              <a:t>Key terms to understanding polymers</a:t>
            </a:r>
            <a:endParaRPr lang="en-CA" dirty="0"/>
          </a:p>
        </p:txBody>
      </p:sp>
    </p:spTree>
    <p:extLst>
      <p:ext uri="{BB962C8B-B14F-4D97-AF65-F5344CB8AC3E}">
        <p14:creationId xmlns:p14="http://schemas.microsoft.com/office/powerpoint/2010/main" val="37000178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CA" sz="1400" dirty="0" smtClean="0"/>
              <a:t>Slide 30:</a:t>
            </a:r>
          </a:p>
          <a:p>
            <a:pPr marL="45720" indent="0">
              <a:buNone/>
            </a:pPr>
            <a:r>
              <a:rPr lang="en-CA" sz="1200" dirty="0"/>
              <a:t>http://www.reading.ac.uk/scienceoutreach/images/equations/polytable.gif -Diagram</a:t>
            </a:r>
          </a:p>
          <a:p>
            <a:r>
              <a:rPr lang="en-CA" sz="1400" dirty="0" smtClean="0"/>
              <a:t>Slide 31:</a:t>
            </a:r>
          </a:p>
          <a:p>
            <a:pPr marL="45720" indent="0">
              <a:buNone/>
            </a:pPr>
            <a:r>
              <a:rPr lang="en-CA" sz="1200" dirty="0"/>
              <a:t>http://www.chemistryexplained.com/Pl-Pr/Polymers-Natural.html#b –First Fact</a:t>
            </a:r>
          </a:p>
          <a:p>
            <a:pPr marL="45720" indent="0">
              <a:buNone/>
            </a:pPr>
            <a:r>
              <a:rPr lang="en-CA" sz="1200" dirty="0"/>
              <a:t>Prentice Hall Chemistry, Anthony C. Wilbraham, ISBN 0-13-251210-6 , Pages 747-752 –Second Fact</a:t>
            </a:r>
          </a:p>
          <a:p>
            <a:pPr marL="45720" indent="0">
              <a:buNone/>
            </a:pPr>
            <a:r>
              <a:rPr lang="en-CA" sz="1200" dirty="0"/>
              <a:t>http://www.rainforest-alliance.org/kids/species-profiles/rubber-tree –Second Fact</a:t>
            </a:r>
          </a:p>
          <a:p>
            <a:pPr marL="45720" indent="0">
              <a:buNone/>
            </a:pPr>
            <a:r>
              <a:rPr lang="en-CA" sz="1200" dirty="0"/>
              <a:t>http://www.kew.org/plants/images/rubber.jpg –Rubber Tree Photo</a:t>
            </a:r>
          </a:p>
          <a:p>
            <a:pPr marL="45720" indent="0">
              <a:buNone/>
            </a:pPr>
            <a:r>
              <a:rPr lang="en-CA" sz="1200" dirty="0"/>
              <a:t>http://www.learnnc.org/lp/media/uploads/2008/09/polyisoprene1.png –</a:t>
            </a:r>
            <a:r>
              <a:rPr lang="en-CA" sz="1200" dirty="0" err="1"/>
              <a:t>Polyisoprene</a:t>
            </a:r>
            <a:r>
              <a:rPr lang="en-CA" sz="1200" dirty="0"/>
              <a:t> Diagram</a:t>
            </a:r>
          </a:p>
          <a:p>
            <a:r>
              <a:rPr lang="en-CA" sz="1400" dirty="0" smtClean="0"/>
              <a:t>Slide 32-40</a:t>
            </a:r>
            <a:r>
              <a:rPr lang="en-CA" sz="1400" smtClean="0"/>
              <a:t>: (No information used from sources).</a:t>
            </a:r>
            <a:endParaRPr lang="en-CA" sz="1400" dirty="0" smtClean="0"/>
          </a:p>
          <a:p>
            <a:pPr marL="45720" indent="0">
              <a:buNone/>
            </a:pPr>
            <a:endParaRPr lang="en-CA" sz="1200" dirty="0"/>
          </a:p>
          <a:p>
            <a:pPr marL="45720" indent="0">
              <a:buNone/>
            </a:pPr>
            <a:endParaRPr lang="en-CA" sz="1200" dirty="0"/>
          </a:p>
          <a:p>
            <a:pPr marL="45720" indent="0">
              <a:buNone/>
            </a:pPr>
            <a:endParaRPr lang="en-CA" sz="1200" dirty="0"/>
          </a:p>
          <a:p>
            <a:pPr marL="45720" indent="0">
              <a:buNone/>
            </a:pPr>
            <a:endParaRPr lang="en-CA" sz="1200" dirty="0" smtClean="0"/>
          </a:p>
          <a:p>
            <a:pPr marL="45720" indent="0">
              <a:buNone/>
            </a:pPr>
            <a:endParaRPr lang="en-CA" sz="1200" dirty="0" smtClean="0"/>
          </a:p>
        </p:txBody>
      </p:sp>
      <p:sp>
        <p:nvSpPr>
          <p:cNvPr id="3" name="Title 2"/>
          <p:cNvSpPr>
            <a:spLocks noGrp="1"/>
          </p:cNvSpPr>
          <p:nvPr>
            <p:ph type="title"/>
          </p:nvPr>
        </p:nvSpPr>
        <p:spPr/>
        <p:txBody>
          <a:bodyPr/>
          <a:lstStyle/>
          <a:p>
            <a:r>
              <a:rPr lang="en-CA" dirty="0" smtClean="0"/>
              <a:t>Sources</a:t>
            </a:r>
            <a:endParaRPr lang="en-CA" dirty="0"/>
          </a:p>
        </p:txBody>
      </p:sp>
    </p:spTree>
    <p:extLst>
      <p:ext uri="{BB962C8B-B14F-4D97-AF65-F5344CB8AC3E}">
        <p14:creationId xmlns:p14="http://schemas.microsoft.com/office/powerpoint/2010/main" val="661430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292080" y="2348880"/>
            <a:ext cx="2664296" cy="31683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2" name="Content Placeholder 1"/>
          <p:cNvSpPr>
            <a:spLocks noGrp="1"/>
          </p:cNvSpPr>
          <p:nvPr>
            <p:ph sz="half" idx="1"/>
          </p:nvPr>
        </p:nvSpPr>
        <p:spPr/>
        <p:txBody>
          <a:bodyPr>
            <a:normAutofit lnSpcReduction="10000"/>
          </a:bodyPr>
          <a:lstStyle/>
          <a:p>
            <a:r>
              <a:rPr lang="en-CA" dirty="0" smtClean="0"/>
              <a:t>This diagram shows two </a:t>
            </a:r>
            <a:r>
              <a:rPr lang="en-CA" dirty="0" err="1" smtClean="0"/>
              <a:t>ethene</a:t>
            </a:r>
            <a:r>
              <a:rPr lang="en-CA" dirty="0" smtClean="0"/>
              <a:t> </a:t>
            </a:r>
            <a:r>
              <a:rPr lang="en-CA" i="1" dirty="0" smtClean="0"/>
              <a:t>monomer</a:t>
            </a:r>
            <a:r>
              <a:rPr lang="en-CA" dirty="0" smtClean="0"/>
              <a:t>s, that form one polythene </a:t>
            </a:r>
            <a:r>
              <a:rPr lang="en-CA" i="1" dirty="0" smtClean="0"/>
              <a:t>polymer</a:t>
            </a:r>
            <a:r>
              <a:rPr lang="en-CA" dirty="0" smtClean="0"/>
              <a:t>.  This is an </a:t>
            </a:r>
            <a:r>
              <a:rPr lang="en-CA" i="1" u="sng" dirty="0" smtClean="0"/>
              <a:t>addition reaction</a:t>
            </a:r>
            <a:r>
              <a:rPr lang="en-CA" dirty="0" smtClean="0"/>
              <a:t>.</a:t>
            </a:r>
          </a:p>
          <a:p>
            <a:r>
              <a:rPr lang="en-CA" dirty="0" smtClean="0"/>
              <a:t>(*Notice the double bonds are lost to continue the polymer chain). </a:t>
            </a:r>
            <a:endParaRPr lang="en-CA"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419725" y="2470150"/>
            <a:ext cx="2495550" cy="2905125"/>
          </a:xfrm>
        </p:spPr>
      </p:pic>
      <p:sp>
        <p:nvSpPr>
          <p:cNvPr id="4" name="Title 3"/>
          <p:cNvSpPr>
            <a:spLocks noGrp="1"/>
          </p:cNvSpPr>
          <p:nvPr>
            <p:ph type="title"/>
          </p:nvPr>
        </p:nvSpPr>
        <p:spPr/>
        <p:txBody>
          <a:bodyPr/>
          <a:lstStyle/>
          <a:p>
            <a:r>
              <a:rPr lang="en-CA" dirty="0" smtClean="0"/>
              <a:t>Definition Addition Reaction Explanation Photos/Diagram</a:t>
            </a:r>
            <a:endParaRPr lang="en-CA" dirty="0"/>
          </a:p>
        </p:txBody>
      </p:sp>
      <p:sp>
        <p:nvSpPr>
          <p:cNvPr id="3" name="TextBox 2"/>
          <p:cNvSpPr txBox="1"/>
          <p:nvPr/>
        </p:nvSpPr>
        <p:spPr>
          <a:xfrm>
            <a:off x="5288810" y="5528561"/>
            <a:ext cx="2880320" cy="461665"/>
          </a:xfrm>
          <a:prstGeom prst="rect">
            <a:avLst/>
          </a:prstGeom>
          <a:noFill/>
        </p:spPr>
        <p:txBody>
          <a:bodyPr wrap="square" rtlCol="0">
            <a:spAutoFit/>
          </a:bodyPr>
          <a:lstStyle/>
          <a:p>
            <a:r>
              <a:rPr lang="en-CA" sz="1200" dirty="0"/>
              <a:t>http://c1933542.cdn.cloudfiles.rackspacecloud.com/heliconhe2010/ref94.gif </a:t>
            </a:r>
          </a:p>
        </p:txBody>
      </p:sp>
    </p:spTree>
    <p:extLst>
      <p:ext uri="{BB962C8B-B14F-4D97-AF65-F5344CB8AC3E}">
        <p14:creationId xmlns:p14="http://schemas.microsoft.com/office/powerpoint/2010/main" val="3994355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Now we will discuss three chemists responsible for the advancement of chemistry involving polymers.</a:t>
            </a:r>
            <a:endParaRPr lang="en-CA" dirty="0"/>
          </a:p>
        </p:txBody>
      </p:sp>
      <p:sp>
        <p:nvSpPr>
          <p:cNvPr id="3" name="Title 2"/>
          <p:cNvSpPr>
            <a:spLocks noGrp="1"/>
          </p:cNvSpPr>
          <p:nvPr>
            <p:ph type="title"/>
          </p:nvPr>
        </p:nvSpPr>
        <p:spPr/>
        <p:txBody>
          <a:bodyPr/>
          <a:lstStyle/>
          <a:p>
            <a:r>
              <a:rPr lang="en-CA" dirty="0" smtClean="0"/>
              <a:t>chemists who contributed to the science of natural polymers</a:t>
            </a:r>
            <a:endParaRPr lang="en-CA" dirty="0"/>
          </a:p>
        </p:txBody>
      </p:sp>
      <p:pic>
        <p:nvPicPr>
          <p:cNvPr id="1026" name="Picture 2" descr="C:\Users\Jordan\AppData\Local\Microsoft\Windows\Temporary Internet Files\Content.IE5\Y8OUXR4Q\MC90023329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2525" y="3284984"/>
            <a:ext cx="3038947" cy="267529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052525" y="5949257"/>
            <a:ext cx="2671603" cy="646331"/>
          </a:xfrm>
          <a:prstGeom prst="rect">
            <a:avLst/>
          </a:prstGeom>
          <a:noFill/>
        </p:spPr>
        <p:txBody>
          <a:bodyPr wrap="square" rtlCol="0">
            <a:spAutoFit/>
          </a:bodyPr>
          <a:lstStyle/>
          <a:p>
            <a:r>
              <a:rPr lang="en-CA" sz="1200" dirty="0"/>
              <a:t>http://c1933542.cdn.cloudfiles.rackspacecloud.com/heliconhe2010/ref94.gif </a:t>
            </a:r>
          </a:p>
        </p:txBody>
      </p:sp>
    </p:spTree>
    <p:extLst>
      <p:ext uri="{BB962C8B-B14F-4D97-AF65-F5344CB8AC3E}">
        <p14:creationId xmlns:p14="http://schemas.microsoft.com/office/powerpoint/2010/main" val="1555082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r>
              <a:rPr lang="en-CA" dirty="0" smtClean="0"/>
              <a:t>In 1861 Thomas Graham, a British Chemist realized that organic compounds such as starch and cellulose would not pass through fine filters, and that they could not be purified into crystalline form.  He believed the organization of the atoms in these compounds to be completely different from any other.</a:t>
            </a:r>
            <a:endParaRPr lang="en-CA" dirty="0"/>
          </a:p>
        </p:txBody>
      </p:sp>
      <p:pic>
        <p:nvPicPr>
          <p:cNvPr id="5"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508104" y="2000036"/>
            <a:ext cx="2664296" cy="3403936"/>
          </a:xfrm>
        </p:spPr>
      </p:pic>
      <p:sp>
        <p:nvSpPr>
          <p:cNvPr id="4" name="Title 3"/>
          <p:cNvSpPr>
            <a:spLocks noGrp="1"/>
          </p:cNvSpPr>
          <p:nvPr>
            <p:ph type="title"/>
          </p:nvPr>
        </p:nvSpPr>
        <p:spPr/>
        <p:txBody>
          <a:bodyPr/>
          <a:lstStyle/>
          <a:p>
            <a:r>
              <a:rPr lang="en-CA" dirty="0" smtClean="0"/>
              <a:t>Thomas Graham</a:t>
            </a:r>
            <a:endParaRPr lang="en-CA" dirty="0"/>
          </a:p>
        </p:txBody>
      </p:sp>
      <p:sp>
        <p:nvSpPr>
          <p:cNvPr id="3" name="TextBox 2"/>
          <p:cNvSpPr txBox="1"/>
          <p:nvPr/>
        </p:nvSpPr>
        <p:spPr>
          <a:xfrm>
            <a:off x="5881108" y="5526739"/>
            <a:ext cx="2088232" cy="369332"/>
          </a:xfrm>
          <a:prstGeom prst="rect">
            <a:avLst/>
          </a:prstGeom>
          <a:noFill/>
        </p:spPr>
        <p:txBody>
          <a:bodyPr wrap="square" rtlCol="0">
            <a:spAutoFit/>
          </a:bodyPr>
          <a:lstStyle/>
          <a:p>
            <a:pPr algn="ctr"/>
            <a:r>
              <a:rPr lang="en-CA" dirty="0" smtClean="0">
                <a:solidFill>
                  <a:schemeClr val="tx1">
                    <a:lumMod val="85000"/>
                    <a:lumOff val="15000"/>
                  </a:schemeClr>
                </a:solidFill>
              </a:rPr>
              <a:t>Thomas Graham</a:t>
            </a:r>
            <a:endParaRPr lang="en-CA" dirty="0">
              <a:solidFill>
                <a:schemeClr val="tx1">
                  <a:lumMod val="85000"/>
                  <a:lumOff val="15000"/>
                </a:schemeClr>
              </a:solidFill>
            </a:endParaRPr>
          </a:p>
        </p:txBody>
      </p:sp>
      <p:sp>
        <p:nvSpPr>
          <p:cNvPr id="6" name="TextBox 5"/>
          <p:cNvSpPr txBox="1"/>
          <p:nvPr/>
        </p:nvSpPr>
        <p:spPr>
          <a:xfrm>
            <a:off x="5508104" y="5896071"/>
            <a:ext cx="3240360" cy="461665"/>
          </a:xfrm>
          <a:prstGeom prst="rect">
            <a:avLst/>
          </a:prstGeom>
          <a:noFill/>
        </p:spPr>
        <p:txBody>
          <a:bodyPr wrap="square" rtlCol="0">
            <a:spAutoFit/>
          </a:bodyPr>
          <a:lstStyle/>
          <a:p>
            <a:r>
              <a:rPr lang="en-CA" sz="1200" dirty="0"/>
              <a:t>http://lowres-picturecabinet.com.s3-eu-west-1.amazonaws.com/43/main/3/82270.jpg </a:t>
            </a:r>
          </a:p>
        </p:txBody>
      </p:sp>
    </p:spTree>
    <p:extLst>
      <p:ext uri="{BB962C8B-B14F-4D97-AF65-F5344CB8AC3E}">
        <p14:creationId xmlns:p14="http://schemas.microsoft.com/office/powerpoint/2010/main" val="859777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r>
              <a:rPr lang="en-CA" dirty="0"/>
              <a:t>In 1920 </a:t>
            </a:r>
            <a:r>
              <a:rPr lang="en-CA" dirty="0" smtClean="0"/>
              <a:t>Herman Staudinger </a:t>
            </a:r>
            <a:r>
              <a:rPr lang="en-CA" dirty="0"/>
              <a:t>researched </a:t>
            </a:r>
            <a:r>
              <a:rPr lang="en-CA" dirty="0" smtClean="0"/>
              <a:t>polymers. He determined </a:t>
            </a:r>
            <a:r>
              <a:rPr lang="en-CA" dirty="0"/>
              <a:t>that polymers are composed of long chain molecules.  These molecules are either identical or closely related.  This discovery became the fundamental description of a polymer’s form</a:t>
            </a:r>
            <a:r>
              <a:rPr lang="en-CA" dirty="0" smtClean="0"/>
              <a:t>.  He later became the first polymer chemist to win a Nobel Prize.</a:t>
            </a:r>
            <a:endParaRPr lang="en-CA" dirty="0"/>
          </a:p>
          <a:p>
            <a:endParaRPr lang="en-CA" dirty="0"/>
          </a:p>
        </p:txBody>
      </p:sp>
      <p:pic>
        <p:nvPicPr>
          <p:cNvPr id="5"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436096" y="1988840"/>
            <a:ext cx="2304256" cy="3478399"/>
          </a:xfrm>
        </p:spPr>
      </p:pic>
      <p:sp>
        <p:nvSpPr>
          <p:cNvPr id="4" name="Title 3"/>
          <p:cNvSpPr>
            <a:spLocks noGrp="1"/>
          </p:cNvSpPr>
          <p:nvPr>
            <p:ph type="title"/>
          </p:nvPr>
        </p:nvSpPr>
        <p:spPr/>
        <p:txBody>
          <a:bodyPr/>
          <a:lstStyle/>
          <a:p>
            <a:r>
              <a:rPr lang="en-CA" dirty="0" smtClean="0"/>
              <a:t>Herman Staudinger</a:t>
            </a:r>
            <a:endParaRPr lang="en-CA" dirty="0"/>
          </a:p>
        </p:txBody>
      </p:sp>
      <p:sp>
        <p:nvSpPr>
          <p:cNvPr id="3" name="TextBox 2"/>
          <p:cNvSpPr txBox="1"/>
          <p:nvPr/>
        </p:nvSpPr>
        <p:spPr>
          <a:xfrm>
            <a:off x="5652120" y="5495167"/>
            <a:ext cx="1872208" cy="646331"/>
          </a:xfrm>
          <a:prstGeom prst="rect">
            <a:avLst/>
          </a:prstGeom>
          <a:noFill/>
        </p:spPr>
        <p:txBody>
          <a:bodyPr wrap="square" rtlCol="0">
            <a:spAutoFit/>
          </a:bodyPr>
          <a:lstStyle/>
          <a:p>
            <a:pPr algn="ctr"/>
            <a:r>
              <a:rPr lang="en-CA" dirty="0" smtClean="0">
                <a:solidFill>
                  <a:schemeClr val="tx1">
                    <a:lumMod val="85000"/>
                    <a:lumOff val="15000"/>
                  </a:schemeClr>
                </a:solidFill>
              </a:rPr>
              <a:t>Herman Staudinger</a:t>
            </a:r>
            <a:endParaRPr lang="en-CA" dirty="0">
              <a:solidFill>
                <a:schemeClr val="tx1">
                  <a:lumMod val="85000"/>
                  <a:lumOff val="15000"/>
                </a:schemeClr>
              </a:solidFill>
            </a:endParaRPr>
          </a:p>
        </p:txBody>
      </p:sp>
      <p:sp>
        <p:nvSpPr>
          <p:cNvPr id="6" name="TextBox 5"/>
          <p:cNvSpPr txBox="1"/>
          <p:nvPr/>
        </p:nvSpPr>
        <p:spPr>
          <a:xfrm>
            <a:off x="5796136" y="6058162"/>
            <a:ext cx="2088232" cy="646331"/>
          </a:xfrm>
          <a:prstGeom prst="rect">
            <a:avLst/>
          </a:prstGeom>
          <a:noFill/>
        </p:spPr>
        <p:txBody>
          <a:bodyPr wrap="square" rtlCol="0">
            <a:spAutoFit/>
          </a:bodyPr>
          <a:lstStyle/>
          <a:p>
            <a:r>
              <a:rPr lang="en-CA" sz="1200" dirty="0"/>
              <a:t>http://www.beyonddiscovery.org/Includes/Dialogs/Closeup.asp?ID=1532 </a:t>
            </a:r>
          </a:p>
        </p:txBody>
      </p:sp>
    </p:spTree>
    <p:extLst>
      <p:ext uri="{BB962C8B-B14F-4D97-AF65-F5344CB8AC3E}">
        <p14:creationId xmlns:p14="http://schemas.microsoft.com/office/powerpoint/2010/main" val="495756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a:bodyPr>
          <a:lstStyle/>
          <a:p>
            <a:r>
              <a:rPr lang="en-CA" dirty="0"/>
              <a:t>In 1928 Kurt Meyer and Herman Mark demonstrated the existence of polymers by examining their crystalline structures with x-rays</a:t>
            </a:r>
            <a:r>
              <a:rPr lang="en-CA" dirty="0" smtClean="0"/>
              <a:t>.  These findings helped Staudinger’s findings have more credibility.</a:t>
            </a:r>
            <a:endParaRPr lang="en-CA" dirty="0"/>
          </a:p>
          <a:p>
            <a:endParaRPr lang="en-CA" dirty="0"/>
          </a:p>
        </p:txBody>
      </p:sp>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524500" y="1976368"/>
            <a:ext cx="2575892" cy="3498920"/>
          </a:xfrm>
        </p:spPr>
      </p:pic>
      <p:sp>
        <p:nvSpPr>
          <p:cNvPr id="4" name="Title 3"/>
          <p:cNvSpPr>
            <a:spLocks noGrp="1"/>
          </p:cNvSpPr>
          <p:nvPr>
            <p:ph type="title"/>
          </p:nvPr>
        </p:nvSpPr>
        <p:spPr/>
        <p:txBody>
          <a:bodyPr/>
          <a:lstStyle/>
          <a:p>
            <a:r>
              <a:rPr lang="en-CA" dirty="0" smtClean="0"/>
              <a:t>Kurt Meyer &amp; Herman Mark</a:t>
            </a:r>
            <a:endParaRPr lang="en-CA" dirty="0"/>
          </a:p>
        </p:txBody>
      </p:sp>
      <p:sp>
        <p:nvSpPr>
          <p:cNvPr id="7" name="TextBox 6"/>
          <p:cNvSpPr txBox="1"/>
          <p:nvPr/>
        </p:nvSpPr>
        <p:spPr>
          <a:xfrm>
            <a:off x="6084168" y="5446366"/>
            <a:ext cx="1584176" cy="369332"/>
          </a:xfrm>
          <a:prstGeom prst="rect">
            <a:avLst/>
          </a:prstGeom>
          <a:noFill/>
        </p:spPr>
        <p:txBody>
          <a:bodyPr wrap="square" rtlCol="0">
            <a:spAutoFit/>
          </a:bodyPr>
          <a:lstStyle/>
          <a:p>
            <a:r>
              <a:rPr lang="en-CA" dirty="0" smtClean="0">
                <a:solidFill>
                  <a:schemeClr val="tx1">
                    <a:lumMod val="85000"/>
                    <a:lumOff val="15000"/>
                  </a:schemeClr>
                </a:solidFill>
              </a:rPr>
              <a:t>Herman Mark</a:t>
            </a:r>
            <a:endParaRPr lang="en-CA" dirty="0">
              <a:solidFill>
                <a:schemeClr val="tx1">
                  <a:lumMod val="85000"/>
                  <a:lumOff val="15000"/>
                </a:schemeClr>
              </a:solidFill>
            </a:endParaRPr>
          </a:p>
        </p:txBody>
      </p:sp>
      <p:sp>
        <p:nvSpPr>
          <p:cNvPr id="3" name="TextBox 2"/>
          <p:cNvSpPr txBox="1"/>
          <p:nvPr/>
        </p:nvSpPr>
        <p:spPr>
          <a:xfrm>
            <a:off x="5616116" y="5745234"/>
            <a:ext cx="2520280" cy="461665"/>
          </a:xfrm>
          <a:prstGeom prst="rect">
            <a:avLst/>
          </a:prstGeom>
          <a:noFill/>
        </p:spPr>
        <p:txBody>
          <a:bodyPr wrap="square" rtlCol="0">
            <a:spAutoFit/>
          </a:bodyPr>
          <a:lstStyle/>
          <a:p>
            <a:r>
              <a:rPr lang="en-CA" sz="1200" dirty="0"/>
              <a:t>http://www.nap.edu/html/biomems/hmark.html</a:t>
            </a:r>
          </a:p>
        </p:txBody>
      </p:sp>
    </p:spTree>
    <p:extLst>
      <p:ext uri="{BB962C8B-B14F-4D97-AF65-F5344CB8AC3E}">
        <p14:creationId xmlns:p14="http://schemas.microsoft.com/office/powerpoint/2010/main" val="19412629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735</TotalTime>
  <Words>2263</Words>
  <Application>Microsoft Office PowerPoint</Application>
  <PresentationFormat>On-screen Show (4:3)</PresentationFormat>
  <Paragraphs>344</Paragraphs>
  <Slides>40</Slides>
  <Notes>30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Grid</vt:lpstr>
      <vt:lpstr>Natural Polymers</vt:lpstr>
      <vt:lpstr>Origin of the word polymer</vt:lpstr>
      <vt:lpstr>What is a Natural Polymer?</vt:lpstr>
      <vt:lpstr>Key terms to understanding polymers</vt:lpstr>
      <vt:lpstr>Definition Addition Reaction Explanation Photos/Diagram</vt:lpstr>
      <vt:lpstr>chemists who contributed to the science of natural polymers</vt:lpstr>
      <vt:lpstr>Thomas Graham</vt:lpstr>
      <vt:lpstr>Herman Staudinger</vt:lpstr>
      <vt:lpstr>Kurt Meyer &amp; Herman Mark</vt:lpstr>
      <vt:lpstr>Where Can they be found?</vt:lpstr>
      <vt:lpstr>Examples</vt:lpstr>
      <vt:lpstr>Starch</vt:lpstr>
      <vt:lpstr>Cellulose</vt:lpstr>
      <vt:lpstr>Proteins or Polypeptides</vt:lpstr>
      <vt:lpstr>Bonding Examples</vt:lpstr>
      <vt:lpstr>Peptide Bonds</vt:lpstr>
      <vt:lpstr>Disulfide Bonds</vt:lpstr>
      <vt:lpstr>Hydrogen Bonds</vt:lpstr>
      <vt:lpstr>Salt Bridge</vt:lpstr>
      <vt:lpstr>Info on Amino Acids Bonding</vt:lpstr>
      <vt:lpstr>Examples of Amino Acids 1/3</vt:lpstr>
      <vt:lpstr>Examples of Amino Acids 2/3</vt:lpstr>
      <vt:lpstr>Examples of Amino Acids 3/3</vt:lpstr>
      <vt:lpstr>How to draw the structure</vt:lpstr>
      <vt:lpstr>Structure</vt:lpstr>
      <vt:lpstr>Naming</vt:lpstr>
      <vt:lpstr>Examples of Polymer Names</vt:lpstr>
      <vt:lpstr>What is Vinyl</vt:lpstr>
      <vt:lpstr>How to Write the formula</vt:lpstr>
      <vt:lpstr>Examples of formula</vt:lpstr>
      <vt:lpstr>Interesting Facts about natural polymers</vt:lpstr>
      <vt:lpstr>Great Resources</vt:lpstr>
      <vt:lpstr>Videos</vt:lpstr>
      <vt:lpstr>Questions?</vt:lpstr>
      <vt:lpstr>Sources</vt:lpstr>
      <vt:lpstr>Sources</vt:lpstr>
      <vt:lpstr>Sources</vt:lpstr>
      <vt:lpstr>Sources</vt:lpstr>
      <vt:lpstr>Sources</vt:lpstr>
      <vt:lpstr>Sources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Natural Polymers</dc:title>
  <dc:creator>Jordan</dc:creator>
  <cp:lastModifiedBy>Jordan</cp:lastModifiedBy>
  <cp:revision>104</cp:revision>
  <dcterms:created xsi:type="dcterms:W3CDTF">2012-09-23T04:22:35Z</dcterms:created>
  <dcterms:modified xsi:type="dcterms:W3CDTF">2012-10-31T00:02:26Z</dcterms:modified>
</cp:coreProperties>
</file>